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380" r:id="rId3"/>
    <p:sldId id="328" r:id="rId4"/>
    <p:sldId id="333" r:id="rId5"/>
    <p:sldId id="360" r:id="rId6"/>
    <p:sldId id="361" r:id="rId7"/>
    <p:sldId id="381" r:id="rId8"/>
    <p:sldId id="382" r:id="rId9"/>
    <p:sldId id="383" r:id="rId10"/>
    <p:sldId id="367" r:id="rId11"/>
    <p:sldId id="368" r:id="rId12"/>
    <p:sldId id="384" r:id="rId13"/>
    <p:sldId id="386" r:id="rId14"/>
    <p:sldId id="387" r:id="rId15"/>
    <p:sldId id="388" r:id="rId16"/>
    <p:sldId id="402" r:id="rId17"/>
    <p:sldId id="392" r:id="rId18"/>
    <p:sldId id="393" r:id="rId19"/>
    <p:sldId id="403" r:id="rId20"/>
    <p:sldId id="391" r:id="rId21"/>
    <p:sldId id="390" r:id="rId22"/>
    <p:sldId id="395" r:id="rId23"/>
    <p:sldId id="399" r:id="rId24"/>
    <p:sldId id="355" r:id="rId25"/>
    <p:sldId id="396" r:id="rId26"/>
    <p:sldId id="370" r:id="rId27"/>
    <p:sldId id="371" r:id="rId28"/>
    <p:sldId id="397" r:id="rId29"/>
    <p:sldId id="398" r:id="rId30"/>
    <p:sldId id="400" r:id="rId31"/>
    <p:sldId id="363" r:id="rId32"/>
    <p:sldId id="372" r:id="rId33"/>
    <p:sldId id="365" r:id="rId34"/>
    <p:sldId id="401" r:id="rId35"/>
    <p:sldId id="373" r:id="rId36"/>
    <p:sldId id="374" r:id="rId37"/>
    <p:sldId id="377" r:id="rId38"/>
    <p:sldId id="378" r:id="rId39"/>
    <p:sldId id="404" r:id="rId40"/>
    <p:sldId id="290" r:id="rId41"/>
  </p:sldIdLst>
  <p:sldSz cx="11522075" cy="6480175"/>
  <p:notesSz cx="6858000" cy="9144000"/>
  <p:defaultText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4235"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8470" algn="l" defTabSz="863600" rtl="0" eaLnBrk="1" latinLnBrk="0" hangingPunct="1">
      <a:defRPr sz="1700" kern="1200">
        <a:solidFill>
          <a:schemeClr val="tx1"/>
        </a:solidFill>
        <a:latin typeface="+mn-lt"/>
        <a:ea typeface="+mn-ea"/>
        <a:cs typeface="+mn-cs"/>
      </a:defRPr>
    </a:lvl5pPr>
    <a:lvl6pPr marL="2160270" algn="l" defTabSz="863600" rtl="0" eaLnBrk="1" latinLnBrk="0" hangingPunct="1">
      <a:defRPr sz="1700" kern="1200">
        <a:solidFill>
          <a:schemeClr val="tx1"/>
        </a:solidFill>
        <a:latin typeface="+mn-lt"/>
        <a:ea typeface="+mn-ea"/>
        <a:cs typeface="+mn-cs"/>
      </a:defRPr>
    </a:lvl6pPr>
    <a:lvl7pPr marL="2592070" algn="l" defTabSz="863600" rtl="0" eaLnBrk="1" latinLnBrk="0" hangingPunct="1">
      <a:defRPr sz="1700" kern="1200">
        <a:solidFill>
          <a:schemeClr val="tx1"/>
        </a:solidFill>
        <a:latin typeface="+mn-lt"/>
        <a:ea typeface="+mn-ea"/>
        <a:cs typeface="+mn-cs"/>
      </a:defRPr>
    </a:lvl7pPr>
    <a:lvl8pPr marL="3024505" algn="l" defTabSz="863600" rtl="0" eaLnBrk="1" latinLnBrk="0" hangingPunct="1">
      <a:defRPr sz="1700" kern="1200">
        <a:solidFill>
          <a:schemeClr val="tx1"/>
        </a:solidFill>
        <a:latin typeface="+mn-lt"/>
        <a:ea typeface="+mn-ea"/>
        <a:cs typeface="+mn-cs"/>
      </a:defRPr>
    </a:lvl8pPr>
    <a:lvl9pPr marL="3456305" algn="l" defTabSz="8636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3">
          <p15:clr>
            <a:srgbClr val="A4A3A4"/>
          </p15:clr>
        </p15:guide>
        <p15:guide id="2" pos="34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F4"/>
    <a:srgbClr val="FFFFFF"/>
    <a:srgbClr val="FFD00F"/>
    <a:srgbClr val="FFA91D"/>
    <a:srgbClr val="E1E930"/>
    <a:srgbClr val="94D859"/>
    <a:srgbClr val="97C20D"/>
    <a:srgbClr val="43BD49"/>
    <a:srgbClr val="1EBA8B"/>
    <a:srgbClr val="2AC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2" autoAdjust="0"/>
    <p:restoredTop sz="94153" autoAdjust="0"/>
  </p:normalViewPr>
  <p:slideViewPr>
    <p:cSldViewPr snapToGrid="0">
      <p:cViewPr varScale="1">
        <p:scale>
          <a:sx n="73" d="100"/>
          <a:sy n="73" d="100"/>
        </p:scale>
        <p:origin x="504" y="54"/>
      </p:cViewPr>
      <p:guideLst>
        <p:guide orient="horz" pos="2083"/>
        <p:guide pos="34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E:\&#22823;&#36187;\&#20854;&#20182;&#23626;\&#21382;&#23626;&#25968;&#25454;\&#25968;&#2545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t>各届报名人数</a:t>
            </a:r>
          </a:p>
        </c:rich>
      </c:tx>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1"/>
          <c:order val="1"/>
          <c:tx>
            <c:strRef>
              <c:f>Sheet2!$F$50</c:f>
              <c:strCache>
                <c:ptCount val="1"/>
                <c:pt idx="0">
                  <c:v>人数</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Sheet2!$G$48:$M$48</c:f>
              <c:strCache>
                <c:ptCount val="7"/>
                <c:pt idx="0">
                  <c:v>第六届</c:v>
                </c:pt>
                <c:pt idx="1">
                  <c:v>第七届</c:v>
                </c:pt>
                <c:pt idx="2">
                  <c:v>第八届</c:v>
                </c:pt>
                <c:pt idx="3">
                  <c:v>第九届</c:v>
                </c:pt>
                <c:pt idx="4">
                  <c:v>第十届</c:v>
                </c:pt>
                <c:pt idx="5">
                  <c:v>第十一届</c:v>
                </c:pt>
                <c:pt idx="6">
                  <c:v>第十二届</c:v>
                </c:pt>
              </c:strCache>
            </c:strRef>
          </c:cat>
          <c:val>
            <c:numRef>
              <c:f>Sheet2!$G$50:$M$50</c:f>
              <c:numCache>
                <c:formatCode>General</c:formatCode>
                <c:ptCount val="7"/>
                <c:pt idx="0">
                  <c:v>24931</c:v>
                </c:pt>
                <c:pt idx="1">
                  <c:v>28357</c:v>
                </c:pt>
                <c:pt idx="2">
                  <c:v>38059</c:v>
                </c:pt>
                <c:pt idx="3">
                  <c:v>48538</c:v>
                </c:pt>
                <c:pt idx="4">
                  <c:v>59968</c:v>
                </c:pt>
                <c:pt idx="5">
                  <c:v>60911</c:v>
                </c:pt>
                <c:pt idx="6">
                  <c:v>76080</c:v>
                </c:pt>
              </c:numCache>
            </c:numRef>
          </c:val>
          <c:extLst>
            <c:ext xmlns:c16="http://schemas.microsoft.com/office/drawing/2014/chart" uri="{C3380CC4-5D6E-409C-BE32-E72D297353CC}">
              <c16:uniqueId val="{00000000-6D2C-4338-9DA6-1DE0A504FD3C}"/>
            </c:ext>
          </c:extLst>
        </c:ser>
        <c:dLbls>
          <c:showLegendKey val="0"/>
          <c:showVal val="0"/>
          <c:showCatName val="0"/>
          <c:showSerName val="0"/>
          <c:showPercent val="0"/>
          <c:showBubbleSize val="0"/>
        </c:dLbls>
        <c:gapWidth val="219"/>
        <c:overlap val="-27"/>
        <c:axId val="1348010848"/>
        <c:axId val="1348000032"/>
        <c:extLst>
          <c:ext xmlns:c15="http://schemas.microsoft.com/office/drawing/2012/chart" uri="{02D57815-91ED-43cb-92C2-25804820EDAC}">
            <c15:filteredBarSeries>
              <c15:ser>
                <c:idx val="0"/>
                <c:order val="0"/>
                <c:tx>
                  <c:strRef>
                    <c:extLst>
                      <c:ext uri="{02D57815-91ED-43cb-92C2-25804820EDAC}">
                        <c15:formulaRef>
                          <c15:sqref>Sheet2!$F$49</c15:sqref>
                        </c15:formulaRef>
                      </c:ext>
                    </c:extLst>
                    <c:strCache>
                      <c:ptCount val="1"/>
                    </c:strCache>
                  </c:strRef>
                </c:tx>
                <c:spPr>
                  <a:solidFill>
                    <a:schemeClr val="accent1"/>
                  </a:solidFill>
                  <a:ln>
                    <a:noFill/>
                  </a:ln>
                  <a:effectLst/>
                </c:spPr>
                <c:invertIfNegative val="0"/>
                <c:cat>
                  <c:strRef>
                    <c:extLst>
                      <c:ext uri="{02D57815-91ED-43cb-92C2-25804820EDAC}">
                        <c15:formulaRef>
                          <c15:sqref>Sheet2!$G$48:$M$48</c15:sqref>
                        </c15:formulaRef>
                      </c:ext>
                    </c:extLst>
                    <c:strCache>
                      <c:ptCount val="7"/>
                      <c:pt idx="0">
                        <c:v>第六届</c:v>
                      </c:pt>
                      <c:pt idx="1">
                        <c:v>第七届</c:v>
                      </c:pt>
                      <c:pt idx="2">
                        <c:v>第八届</c:v>
                      </c:pt>
                      <c:pt idx="3">
                        <c:v>第九届</c:v>
                      </c:pt>
                      <c:pt idx="4">
                        <c:v>第十届</c:v>
                      </c:pt>
                      <c:pt idx="5">
                        <c:v>第十一届</c:v>
                      </c:pt>
                      <c:pt idx="6">
                        <c:v>第十二届</c:v>
                      </c:pt>
                    </c:strCache>
                  </c:strRef>
                </c:cat>
                <c:val>
                  <c:numRef>
                    <c:extLst>
                      <c:ext uri="{02D57815-91ED-43cb-92C2-25804820EDAC}">
                        <c15:formulaRef>
                          <c15:sqref>Sheet2!$G$49:$M$49</c15:sqref>
                        </c15:formulaRef>
                      </c:ext>
                    </c:extLst>
                    <c:numCache>
                      <c:formatCode>General</c:formatCode>
                      <c:ptCount val="7"/>
                    </c:numCache>
                  </c:numRef>
                </c:val>
                <c:extLst>
                  <c:ext xmlns:c16="http://schemas.microsoft.com/office/drawing/2014/chart" uri="{C3380CC4-5D6E-409C-BE32-E72D297353CC}">
                    <c16:uniqueId val="{00000001-6D2C-4338-9DA6-1DE0A504FD3C}"/>
                  </c:ext>
                </c:extLst>
              </c15:ser>
            </c15:filteredBarSeries>
          </c:ext>
        </c:extLst>
      </c:barChart>
      <c:catAx>
        <c:axId val="134801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crossAx val="1348000032"/>
        <c:crosses val="autoZero"/>
        <c:auto val="1"/>
        <c:lblAlgn val="ctr"/>
        <c:lblOffset val="100"/>
        <c:noMultiLvlLbl val="0"/>
      </c:catAx>
      <c:valAx>
        <c:axId val="134800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480108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F071-983E-4412-B9FC-2E533F3B54F5}" type="datetimeFigureOut">
              <a:rPr lang="zh-CN" altLang="en-US" smtClean="0"/>
              <a:t>2021/10/20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B4829-8E4E-4E54-8ED3-0EF85175E0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39CB4829-8E4E-4E54-8ED3-0EF85175E038}" type="slidenum">
              <a:rPr lang="zh-CN" altLang="en-US" smtClean="0"/>
              <a:t>31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39CB4829-8E4E-4E54-8ED3-0EF85175E038}" type="slidenum">
              <a:rPr lang="zh-CN" altLang="en-US" smtClean="0"/>
              <a:t>33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CB4829-8E4E-4E54-8ED3-0EF85175E038}" type="slidenum">
              <a:rPr lang="zh-CN" altLang="en-US" smtClean="0"/>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40260" y="1060529"/>
            <a:ext cx="8641556" cy="2256061"/>
          </a:xfrm>
        </p:spPr>
        <p:txBody>
          <a:bodyPr anchor="b"/>
          <a:lstStyle>
            <a:lvl1pPr algn="ctr">
              <a:defRPr sz="5700"/>
            </a:lvl1pPr>
          </a:lstStyle>
          <a:p>
            <a:r>
              <a:rPr lang="zh-CN" altLang="en-US"/>
              <a:t>单击此处编辑母版标题样式</a:t>
            </a:r>
          </a:p>
        </p:txBody>
      </p:sp>
      <p:sp>
        <p:nvSpPr>
          <p:cNvPr id="3" name="副标题 2"/>
          <p:cNvSpPr>
            <a:spLocks noGrp="1"/>
          </p:cNvSpPr>
          <p:nvPr>
            <p:ph type="subTitle" idx="1"/>
          </p:nvPr>
        </p:nvSpPr>
        <p:spPr>
          <a:xfrm>
            <a:off x="1440260" y="3403592"/>
            <a:ext cx="8641556" cy="1564542"/>
          </a:xfrm>
        </p:spPr>
        <p:txBody>
          <a:bodyPr/>
          <a:lstStyle>
            <a:lvl1pPr marL="0" indent="0" algn="ctr">
              <a:buNone/>
              <a:defRPr sz="2300"/>
            </a:lvl1pPr>
            <a:lvl2pPr marL="431800" indent="0" algn="ctr">
              <a:buNone/>
              <a:defRPr sz="1900"/>
            </a:lvl2pPr>
            <a:lvl3pPr marL="864235" indent="0" algn="ctr">
              <a:buNone/>
              <a:defRPr sz="1700"/>
            </a:lvl3pPr>
            <a:lvl4pPr marL="1296035" indent="0" algn="ctr">
              <a:buNone/>
              <a:defRPr sz="1500"/>
            </a:lvl4pPr>
            <a:lvl5pPr marL="1728470" indent="0" algn="ctr">
              <a:buNone/>
              <a:defRPr sz="1500"/>
            </a:lvl5pPr>
            <a:lvl6pPr marL="2160270" indent="0" algn="ctr">
              <a:buNone/>
              <a:defRPr sz="1500"/>
            </a:lvl6pPr>
            <a:lvl7pPr marL="2592070" indent="0" algn="ctr">
              <a:buNone/>
              <a:defRPr sz="1500"/>
            </a:lvl7pPr>
            <a:lvl8pPr marL="3024505" indent="0" algn="ctr">
              <a:buNone/>
              <a:defRPr sz="1500"/>
            </a:lvl8pPr>
            <a:lvl9pPr marL="3456305" indent="0" algn="ctr">
              <a:buNone/>
              <a:defRPr sz="15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85" y="345009"/>
            <a:ext cx="2484447" cy="549164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43" y="345009"/>
            <a:ext cx="7309316" cy="549164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6141" y="1615545"/>
            <a:ext cx="9937790" cy="2695572"/>
          </a:xfrm>
        </p:spPr>
        <p:txBody>
          <a:bodyPr anchor="b"/>
          <a:lstStyle>
            <a:lvl1pPr>
              <a:defRPr sz="5700"/>
            </a:lvl1pPr>
          </a:lstStyle>
          <a:p>
            <a:r>
              <a:rPr lang="zh-CN" altLang="en-US"/>
              <a:t>单击此处编辑母版标题样式</a:t>
            </a:r>
          </a:p>
        </p:txBody>
      </p:sp>
      <p:sp>
        <p:nvSpPr>
          <p:cNvPr id="3" name="文本占位符 2"/>
          <p:cNvSpPr>
            <a:spLocks noGrp="1"/>
          </p:cNvSpPr>
          <p:nvPr>
            <p:ph type="body" idx="1"/>
          </p:nvPr>
        </p:nvSpPr>
        <p:spPr>
          <a:xfrm>
            <a:off x="786141" y="4336618"/>
            <a:ext cx="9937790" cy="1417538"/>
          </a:xfrm>
        </p:spPr>
        <p:txBody>
          <a:bodyPr/>
          <a:lstStyle>
            <a:lvl1pPr marL="0" indent="0">
              <a:buNone/>
              <a:defRPr sz="2300">
                <a:solidFill>
                  <a:schemeClr val="tx1">
                    <a:tint val="75000"/>
                  </a:schemeClr>
                </a:solidFill>
              </a:defRPr>
            </a:lvl1pPr>
            <a:lvl2pPr marL="431800" indent="0">
              <a:buNone/>
              <a:defRPr sz="1900">
                <a:solidFill>
                  <a:schemeClr val="tx1">
                    <a:tint val="75000"/>
                  </a:schemeClr>
                </a:solidFill>
              </a:defRPr>
            </a:lvl2pPr>
            <a:lvl3pPr marL="864235" indent="0">
              <a:buNone/>
              <a:defRPr sz="1700">
                <a:solidFill>
                  <a:schemeClr val="tx1">
                    <a:tint val="75000"/>
                  </a:schemeClr>
                </a:solidFill>
              </a:defRPr>
            </a:lvl3pPr>
            <a:lvl4pPr marL="1296035" indent="0">
              <a:buNone/>
              <a:defRPr sz="1500">
                <a:solidFill>
                  <a:schemeClr val="tx1">
                    <a:tint val="75000"/>
                  </a:schemeClr>
                </a:solidFill>
              </a:defRPr>
            </a:lvl4pPr>
            <a:lvl5pPr marL="1728470" indent="0">
              <a:buNone/>
              <a:defRPr sz="1500">
                <a:solidFill>
                  <a:schemeClr val="tx1">
                    <a:tint val="75000"/>
                  </a:schemeClr>
                </a:solidFill>
              </a:defRPr>
            </a:lvl5pPr>
            <a:lvl6pPr marL="2160270" indent="0">
              <a:buNone/>
              <a:defRPr sz="1500">
                <a:solidFill>
                  <a:schemeClr val="tx1">
                    <a:tint val="75000"/>
                  </a:schemeClr>
                </a:solidFill>
              </a:defRPr>
            </a:lvl6pPr>
            <a:lvl7pPr marL="2592070" indent="0">
              <a:buNone/>
              <a:defRPr sz="1500">
                <a:solidFill>
                  <a:schemeClr val="tx1">
                    <a:tint val="75000"/>
                  </a:schemeClr>
                </a:solidFill>
              </a:defRPr>
            </a:lvl7pPr>
            <a:lvl8pPr marL="3024505" indent="0">
              <a:buNone/>
              <a:defRPr sz="1500">
                <a:solidFill>
                  <a:schemeClr val="tx1">
                    <a:tint val="75000"/>
                  </a:schemeClr>
                </a:solidFill>
              </a:defRPr>
            </a:lvl8pPr>
            <a:lvl9pPr marL="3456305"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43" y="1725046"/>
            <a:ext cx="4896882" cy="4111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3050" y="1725046"/>
            <a:ext cx="4896882" cy="4111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643" y="345010"/>
            <a:ext cx="9937790" cy="1252534"/>
          </a:xfrm>
        </p:spPr>
        <p:txBody>
          <a:bodyPr/>
          <a:lstStyle/>
          <a:p>
            <a:r>
              <a:rPr lang="zh-CN" altLang="en-US"/>
              <a:t>单击此处编辑母版标题样式</a:t>
            </a:r>
          </a:p>
        </p:txBody>
      </p:sp>
      <p:sp>
        <p:nvSpPr>
          <p:cNvPr id="3" name="文本占位符 2"/>
          <p:cNvSpPr>
            <a:spLocks noGrp="1"/>
          </p:cNvSpPr>
          <p:nvPr>
            <p:ph type="body" idx="1"/>
          </p:nvPr>
        </p:nvSpPr>
        <p:spPr>
          <a:xfrm>
            <a:off x="793644" y="1588543"/>
            <a:ext cx="4874377" cy="778521"/>
          </a:xfrm>
        </p:spPr>
        <p:txBody>
          <a:bodyPr anchor="b"/>
          <a:lstStyle>
            <a:lvl1pPr marL="0" indent="0">
              <a:buNone/>
              <a:defRPr sz="2300" b="1"/>
            </a:lvl1pPr>
            <a:lvl2pPr marL="431800" indent="0">
              <a:buNone/>
              <a:defRPr sz="1900" b="1"/>
            </a:lvl2pPr>
            <a:lvl3pPr marL="864235" indent="0">
              <a:buNone/>
              <a:defRPr sz="1700" b="1"/>
            </a:lvl3pPr>
            <a:lvl4pPr marL="1296035" indent="0">
              <a:buNone/>
              <a:defRPr sz="1500" b="1"/>
            </a:lvl4pPr>
            <a:lvl5pPr marL="1728470" indent="0">
              <a:buNone/>
              <a:defRPr sz="1500" b="1"/>
            </a:lvl5pPr>
            <a:lvl6pPr marL="2160270" indent="0">
              <a:buNone/>
              <a:defRPr sz="1500" b="1"/>
            </a:lvl6pPr>
            <a:lvl7pPr marL="2592070" indent="0">
              <a:buNone/>
              <a:defRPr sz="1500" b="1"/>
            </a:lvl7pPr>
            <a:lvl8pPr marL="3024505" indent="0">
              <a:buNone/>
              <a:defRPr sz="1500" b="1"/>
            </a:lvl8pPr>
            <a:lvl9pPr marL="3456305" indent="0">
              <a:buNone/>
              <a:defRPr sz="1500" b="1"/>
            </a:lvl9pPr>
          </a:lstStyle>
          <a:p>
            <a:pPr lvl="0"/>
            <a:r>
              <a:rPr lang="zh-CN" altLang="en-US"/>
              <a:t>单击此处编辑母版文本样式</a:t>
            </a:r>
          </a:p>
        </p:txBody>
      </p:sp>
      <p:sp>
        <p:nvSpPr>
          <p:cNvPr id="4" name="内容占位符 3"/>
          <p:cNvSpPr>
            <a:spLocks noGrp="1"/>
          </p:cNvSpPr>
          <p:nvPr>
            <p:ph sz="half" idx="2"/>
          </p:nvPr>
        </p:nvSpPr>
        <p:spPr>
          <a:xfrm>
            <a:off x="793644" y="2367064"/>
            <a:ext cx="4874377" cy="34815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33050" y="1588543"/>
            <a:ext cx="4898383" cy="778521"/>
          </a:xfrm>
        </p:spPr>
        <p:txBody>
          <a:bodyPr anchor="b"/>
          <a:lstStyle>
            <a:lvl1pPr marL="0" indent="0">
              <a:buNone/>
              <a:defRPr sz="2300" b="1"/>
            </a:lvl1pPr>
            <a:lvl2pPr marL="431800" indent="0">
              <a:buNone/>
              <a:defRPr sz="1900" b="1"/>
            </a:lvl2pPr>
            <a:lvl3pPr marL="864235" indent="0">
              <a:buNone/>
              <a:defRPr sz="1700" b="1"/>
            </a:lvl3pPr>
            <a:lvl4pPr marL="1296035" indent="0">
              <a:buNone/>
              <a:defRPr sz="1500" b="1"/>
            </a:lvl4pPr>
            <a:lvl5pPr marL="1728470" indent="0">
              <a:buNone/>
              <a:defRPr sz="1500" b="1"/>
            </a:lvl5pPr>
            <a:lvl6pPr marL="2160270" indent="0">
              <a:buNone/>
              <a:defRPr sz="1500" b="1"/>
            </a:lvl6pPr>
            <a:lvl7pPr marL="2592070" indent="0">
              <a:buNone/>
              <a:defRPr sz="1500" b="1"/>
            </a:lvl7pPr>
            <a:lvl8pPr marL="3024505" indent="0">
              <a:buNone/>
              <a:defRPr sz="1500" b="1"/>
            </a:lvl8pPr>
            <a:lvl9pPr marL="3456305" indent="0">
              <a:buNone/>
              <a:defRPr sz="1500" b="1"/>
            </a:lvl9pPr>
          </a:lstStyle>
          <a:p>
            <a:pPr lvl="0"/>
            <a:r>
              <a:rPr lang="zh-CN" altLang="en-US"/>
              <a:t>单击此处编辑母版文本样式</a:t>
            </a:r>
          </a:p>
        </p:txBody>
      </p:sp>
      <p:sp>
        <p:nvSpPr>
          <p:cNvPr id="6" name="内容占位符 5"/>
          <p:cNvSpPr>
            <a:spLocks noGrp="1"/>
          </p:cNvSpPr>
          <p:nvPr>
            <p:ph sz="quarter" idx="4"/>
          </p:nvPr>
        </p:nvSpPr>
        <p:spPr>
          <a:xfrm>
            <a:off x="5833050" y="2367064"/>
            <a:ext cx="4898383" cy="34815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644" y="432012"/>
            <a:ext cx="3716169" cy="1512041"/>
          </a:xfrm>
        </p:spPr>
        <p:txBody>
          <a:bodyPr anchor="b"/>
          <a:lstStyle>
            <a:lvl1pPr>
              <a:defRPr sz="3000"/>
            </a:lvl1pPr>
          </a:lstStyle>
          <a:p>
            <a:r>
              <a:rPr lang="zh-CN" altLang="en-US"/>
              <a:t>单击此处编辑母版标题样式</a:t>
            </a:r>
          </a:p>
        </p:txBody>
      </p:sp>
      <p:sp>
        <p:nvSpPr>
          <p:cNvPr id="3" name="内容占位符 2"/>
          <p:cNvSpPr>
            <a:spLocks noGrp="1"/>
          </p:cNvSpPr>
          <p:nvPr>
            <p:ph idx="1"/>
          </p:nvPr>
        </p:nvSpPr>
        <p:spPr>
          <a:xfrm>
            <a:off x="4898383" y="933026"/>
            <a:ext cx="5833050" cy="4605124"/>
          </a:xfrm>
        </p:spPr>
        <p:txBody>
          <a:bodyPr/>
          <a:lstStyle>
            <a:lvl1pPr>
              <a:defRPr sz="3000"/>
            </a:lvl1pPr>
            <a:lvl2pPr>
              <a:defRPr sz="2600"/>
            </a:lvl2pPr>
            <a:lvl3pPr>
              <a:defRPr sz="23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93644" y="1944052"/>
            <a:ext cx="3716169" cy="3601598"/>
          </a:xfrm>
        </p:spPr>
        <p:txBody>
          <a:bodyPr/>
          <a:lstStyle>
            <a:lvl1pPr marL="0" indent="0">
              <a:buNone/>
              <a:defRPr sz="1500"/>
            </a:lvl1pPr>
            <a:lvl2pPr marL="431800" indent="0">
              <a:buNone/>
              <a:defRPr sz="1300"/>
            </a:lvl2pPr>
            <a:lvl3pPr marL="864235" indent="0">
              <a:buNone/>
              <a:defRPr sz="1100"/>
            </a:lvl3pPr>
            <a:lvl4pPr marL="1296035" indent="0">
              <a:buNone/>
              <a:defRPr sz="900"/>
            </a:lvl4pPr>
            <a:lvl5pPr marL="1728470" indent="0">
              <a:buNone/>
              <a:defRPr sz="900"/>
            </a:lvl5pPr>
            <a:lvl6pPr marL="2160270" indent="0">
              <a:buNone/>
              <a:defRPr sz="900"/>
            </a:lvl6pPr>
            <a:lvl7pPr marL="2592070" indent="0">
              <a:buNone/>
              <a:defRPr sz="900"/>
            </a:lvl7pPr>
            <a:lvl8pPr marL="3024505" indent="0">
              <a:buNone/>
              <a:defRPr sz="900"/>
            </a:lvl8pPr>
            <a:lvl9pPr marL="345630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644" y="432012"/>
            <a:ext cx="3716169" cy="1512041"/>
          </a:xfrm>
        </p:spPr>
        <p:txBody>
          <a:bodyPr anchor="b"/>
          <a:lstStyle>
            <a:lvl1pPr>
              <a:defRPr sz="3000"/>
            </a:lvl1pPr>
          </a:lstStyle>
          <a:p>
            <a:r>
              <a:rPr lang="zh-CN" altLang="en-US"/>
              <a:t>单击此处编辑母版标题样式</a:t>
            </a:r>
          </a:p>
        </p:txBody>
      </p:sp>
      <p:sp>
        <p:nvSpPr>
          <p:cNvPr id="3" name="图片占位符 2"/>
          <p:cNvSpPr>
            <a:spLocks noGrp="1"/>
          </p:cNvSpPr>
          <p:nvPr>
            <p:ph type="pic" idx="1"/>
          </p:nvPr>
        </p:nvSpPr>
        <p:spPr>
          <a:xfrm>
            <a:off x="4898383" y="933026"/>
            <a:ext cx="5833050" cy="4605124"/>
          </a:xfrm>
        </p:spPr>
        <p:txBody>
          <a:bodyPr/>
          <a:lstStyle>
            <a:lvl1pPr marL="0" indent="0">
              <a:buNone/>
              <a:defRPr sz="3000"/>
            </a:lvl1pPr>
            <a:lvl2pPr marL="431800" indent="0">
              <a:buNone/>
              <a:defRPr sz="2600"/>
            </a:lvl2pPr>
            <a:lvl3pPr marL="864235" indent="0">
              <a:buNone/>
              <a:defRPr sz="2300"/>
            </a:lvl3pPr>
            <a:lvl4pPr marL="1296035" indent="0">
              <a:buNone/>
              <a:defRPr sz="1900"/>
            </a:lvl4pPr>
            <a:lvl5pPr marL="1728470" indent="0">
              <a:buNone/>
              <a:defRPr sz="1900"/>
            </a:lvl5pPr>
            <a:lvl6pPr marL="2160270" indent="0">
              <a:buNone/>
              <a:defRPr sz="1900"/>
            </a:lvl6pPr>
            <a:lvl7pPr marL="2592070" indent="0">
              <a:buNone/>
              <a:defRPr sz="1900"/>
            </a:lvl7pPr>
            <a:lvl8pPr marL="3024505" indent="0">
              <a:buNone/>
              <a:defRPr sz="1900"/>
            </a:lvl8pPr>
            <a:lvl9pPr marL="3456305" indent="0">
              <a:buNone/>
              <a:defRPr sz="1900"/>
            </a:lvl9pPr>
          </a:lstStyle>
          <a:p>
            <a:endParaRPr lang="zh-CN" altLang="en-US"/>
          </a:p>
        </p:txBody>
      </p:sp>
      <p:sp>
        <p:nvSpPr>
          <p:cNvPr id="4" name="文本占位符 3"/>
          <p:cNvSpPr>
            <a:spLocks noGrp="1"/>
          </p:cNvSpPr>
          <p:nvPr>
            <p:ph type="body" sz="half" idx="2"/>
          </p:nvPr>
        </p:nvSpPr>
        <p:spPr>
          <a:xfrm>
            <a:off x="793644" y="1944052"/>
            <a:ext cx="3716169" cy="3601598"/>
          </a:xfrm>
        </p:spPr>
        <p:txBody>
          <a:bodyPr/>
          <a:lstStyle>
            <a:lvl1pPr marL="0" indent="0">
              <a:buNone/>
              <a:defRPr sz="1500"/>
            </a:lvl1pPr>
            <a:lvl2pPr marL="431800" indent="0">
              <a:buNone/>
              <a:defRPr sz="1300"/>
            </a:lvl2pPr>
            <a:lvl3pPr marL="864235" indent="0">
              <a:buNone/>
              <a:defRPr sz="1100"/>
            </a:lvl3pPr>
            <a:lvl4pPr marL="1296035" indent="0">
              <a:buNone/>
              <a:defRPr sz="900"/>
            </a:lvl4pPr>
            <a:lvl5pPr marL="1728470" indent="0">
              <a:buNone/>
              <a:defRPr sz="900"/>
            </a:lvl5pPr>
            <a:lvl6pPr marL="2160270" indent="0">
              <a:buNone/>
              <a:defRPr sz="900"/>
            </a:lvl6pPr>
            <a:lvl7pPr marL="2592070" indent="0">
              <a:buNone/>
              <a:defRPr sz="900"/>
            </a:lvl7pPr>
            <a:lvl8pPr marL="3024505" indent="0">
              <a:buNone/>
              <a:defRPr sz="900"/>
            </a:lvl8pPr>
            <a:lvl9pPr marL="345630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43" y="345010"/>
            <a:ext cx="9937790" cy="1252534"/>
          </a:xfrm>
          <a:prstGeom prst="rect">
            <a:avLst/>
          </a:prstGeom>
        </p:spPr>
        <p:txBody>
          <a:bodyPr vert="horz" lIns="86411" tIns="43205" rIns="86411" bIns="43205"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43" y="1725046"/>
            <a:ext cx="9937790" cy="4111612"/>
          </a:xfrm>
          <a:prstGeom prst="rect">
            <a:avLst/>
          </a:prstGeom>
        </p:spPr>
        <p:txBody>
          <a:bodyPr vert="horz" lIns="86411" tIns="43205" rIns="86411" bIns="4320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43" y="6006163"/>
            <a:ext cx="2592467" cy="345009"/>
          </a:xfrm>
          <a:prstGeom prst="rect">
            <a:avLst/>
          </a:prstGeom>
        </p:spPr>
        <p:txBody>
          <a:bodyPr vert="horz" lIns="86411" tIns="43205" rIns="86411" bIns="43205" rtlCol="0" anchor="ctr"/>
          <a:lstStyle>
            <a:lvl1pPr algn="l">
              <a:defRPr sz="1100">
                <a:solidFill>
                  <a:schemeClr val="tx1">
                    <a:tint val="75000"/>
                  </a:schemeClr>
                </a:solidFill>
              </a:defRPr>
            </a:lvl1pPr>
          </a:lstStyle>
          <a:p>
            <a:fld id="{D997B5FA-0921-464F-AAE1-844C04324D75}" type="datetimeFigureOut">
              <a:rPr lang="zh-CN" altLang="en-US" smtClean="0"/>
              <a:t>2021/10/20</a:t>
            </a:fld>
            <a:endParaRPr lang="zh-CN" altLang="en-US"/>
          </a:p>
        </p:txBody>
      </p:sp>
      <p:sp>
        <p:nvSpPr>
          <p:cNvPr id="5" name="页脚占位符 4"/>
          <p:cNvSpPr>
            <a:spLocks noGrp="1"/>
          </p:cNvSpPr>
          <p:nvPr>
            <p:ph type="ftr" sz="quarter" idx="3"/>
          </p:nvPr>
        </p:nvSpPr>
        <p:spPr>
          <a:xfrm>
            <a:off x="3816688" y="6006163"/>
            <a:ext cx="3888700" cy="345009"/>
          </a:xfrm>
          <a:prstGeom prst="rect">
            <a:avLst/>
          </a:prstGeom>
        </p:spPr>
        <p:txBody>
          <a:bodyPr vert="horz" lIns="86411" tIns="43205" rIns="86411" bIns="4320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7465" y="6006163"/>
            <a:ext cx="2592467" cy="345009"/>
          </a:xfrm>
          <a:prstGeom prst="rect">
            <a:avLst/>
          </a:prstGeom>
        </p:spPr>
        <p:txBody>
          <a:bodyPr vert="horz" lIns="86411" tIns="43205" rIns="86411" bIns="43205" rtlCol="0" anchor="ctr"/>
          <a:lstStyle>
            <a:lvl1pPr algn="r">
              <a:defRPr sz="1100">
                <a:solidFill>
                  <a:schemeClr val="tx1">
                    <a:tint val="75000"/>
                  </a:schemeClr>
                </a:solidFill>
              </a:defRPr>
            </a:lvl1pPr>
          </a:lstStyle>
          <a:p>
            <a:fld id="{565CE74E-AB26-4998-AD42-012C4C1AD076}" type="slidenum">
              <a:rPr lang="zh-CN" altLang="en-US" smtClean="0"/>
              <a:t>‹#›</a:t>
            </a:fld>
            <a:endParaRPr lang="zh-CN" altLang="en-US"/>
          </a:p>
        </p:txBody>
      </p:sp>
      <p:pic>
        <p:nvPicPr>
          <p:cNvPr id="9" name="内容占位符 7" descr="蓝桥云课logo（蓝）"/>
          <p:cNvPicPr>
            <a:picLocks noChangeAspect="1"/>
          </p:cNvPicPr>
          <p:nvPr userDrawn="1"/>
        </p:nvPicPr>
        <p:blipFill>
          <a:blip r:embed="rId13" cstate="print"/>
          <a:stretch>
            <a:fillRect/>
          </a:stretch>
        </p:blipFill>
        <p:spPr>
          <a:xfrm>
            <a:off x="9058275" y="340522"/>
            <a:ext cx="1982220" cy="32102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8636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5900" indent="-215900" algn="l" defTabSz="863600" rtl="0" eaLnBrk="1" latinLnBrk="0" hangingPunct="1">
        <a:lnSpc>
          <a:spcPct val="90000"/>
        </a:lnSpc>
        <a:spcBef>
          <a:spcPts val="945"/>
        </a:spcBef>
        <a:buFont typeface="Arial" panose="020B0604020202090204" pitchFamily="34" charset="0"/>
        <a:buChar char="•"/>
        <a:defRPr sz="2600" kern="1200">
          <a:solidFill>
            <a:schemeClr val="tx1"/>
          </a:solidFill>
          <a:latin typeface="+mn-lt"/>
          <a:ea typeface="+mn-ea"/>
          <a:cs typeface="+mn-cs"/>
        </a:defRPr>
      </a:lvl1pPr>
      <a:lvl2pPr marL="648335" indent="-215900" algn="l" defTabSz="863600" rtl="0" eaLnBrk="1" latinLnBrk="0" hangingPunct="1">
        <a:lnSpc>
          <a:spcPct val="90000"/>
        </a:lnSpc>
        <a:spcBef>
          <a:spcPts val="470"/>
        </a:spcBef>
        <a:buFont typeface="Arial" panose="020B0604020202090204" pitchFamily="34" charset="0"/>
        <a:buChar char="•"/>
        <a:defRPr sz="2300" kern="1200">
          <a:solidFill>
            <a:schemeClr val="tx1"/>
          </a:solidFill>
          <a:latin typeface="+mn-lt"/>
          <a:ea typeface="+mn-ea"/>
          <a:cs typeface="+mn-cs"/>
        </a:defRPr>
      </a:lvl2pPr>
      <a:lvl3pPr marL="1080135" indent="-215900" algn="l" defTabSz="863600" rtl="0" eaLnBrk="1" latinLnBrk="0" hangingPunct="1">
        <a:lnSpc>
          <a:spcPct val="90000"/>
        </a:lnSpc>
        <a:spcBef>
          <a:spcPts val="470"/>
        </a:spcBef>
        <a:buFont typeface="Arial" panose="020B0604020202090204" pitchFamily="34" charset="0"/>
        <a:buChar char="•"/>
        <a:defRPr sz="1900" kern="1200">
          <a:solidFill>
            <a:schemeClr val="tx1"/>
          </a:solidFill>
          <a:latin typeface="+mn-lt"/>
          <a:ea typeface="+mn-ea"/>
          <a:cs typeface="+mn-cs"/>
        </a:defRPr>
      </a:lvl3pPr>
      <a:lvl4pPr marL="151193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4pPr>
      <a:lvl5pPr marL="19443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5pPr>
      <a:lvl6pPr marL="23761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6pPr>
      <a:lvl7pPr marL="28086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7pPr>
      <a:lvl8pPr marL="32404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8pPr>
      <a:lvl9pPr marL="36722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4235"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8470" algn="l" defTabSz="863600" rtl="0" eaLnBrk="1" latinLnBrk="0" hangingPunct="1">
        <a:defRPr sz="1700" kern="1200">
          <a:solidFill>
            <a:schemeClr val="tx1"/>
          </a:solidFill>
          <a:latin typeface="+mn-lt"/>
          <a:ea typeface="+mn-ea"/>
          <a:cs typeface="+mn-cs"/>
        </a:defRPr>
      </a:lvl5pPr>
      <a:lvl6pPr marL="2160270" algn="l" defTabSz="863600" rtl="0" eaLnBrk="1" latinLnBrk="0" hangingPunct="1">
        <a:defRPr sz="1700" kern="1200">
          <a:solidFill>
            <a:schemeClr val="tx1"/>
          </a:solidFill>
          <a:latin typeface="+mn-lt"/>
          <a:ea typeface="+mn-ea"/>
          <a:cs typeface="+mn-cs"/>
        </a:defRPr>
      </a:lvl6pPr>
      <a:lvl7pPr marL="2592070" algn="l" defTabSz="863600" rtl="0" eaLnBrk="1" latinLnBrk="0" hangingPunct="1">
        <a:defRPr sz="1700" kern="1200">
          <a:solidFill>
            <a:schemeClr val="tx1"/>
          </a:solidFill>
          <a:latin typeface="+mn-lt"/>
          <a:ea typeface="+mn-ea"/>
          <a:cs typeface="+mn-cs"/>
        </a:defRPr>
      </a:lvl7pPr>
      <a:lvl8pPr marL="3024505" algn="l" defTabSz="863600" rtl="0" eaLnBrk="1" latinLnBrk="0" hangingPunct="1">
        <a:defRPr sz="1700" kern="1200">
          <a:solidFill>
            <a:schemeClr val="tx1"/>
          </a:solidFill>
          <a:latin typeface="+mn-lt"/>
          <a:ea typeface="+mn-ea"/>
          <a:cs typeface="+mn-cs"/>
        </a:defRPr>
      </a:lvl8pPr>
      <a:lvl9pPr marL="345630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218"/>
            <a:ext cx="11672623" cy="6686550"/>
          </a:xfrm>
          <a:prstGeom prst="rect">
            <a:avLst/>
          </a:prstGeom>
        </p:spPr>
      </p:pic>
      <p:sp>
        <p:nvSpPr>
          <p:cNvPr id="9" name="副标题 8"/>
          <p:cNvSpPr>
            <a:spLocks noGrp="1"/>
          </p:cNvSpPr>
          <p:nvPr>
            <p:ph type="subTitle" idx="1"/>
          </p:nvPr>
        </p:nvSpPr>
        <p:spPr>
          <a:xfrm>
            <a:off x="2937844" y="5256738"/>
            <a:ext cx="5672756" cy="365859"/>
          </a:xfrm>
        </p:spPr>
        <p:txBody>
          <a:bodyPr>
            <a:normAutofit/>
          </a:bodyPr>
          <a:lstStyle/>
          <a:p>
            <a:r>
              <a:rPr lang="zh-CN" altLang="en-US" sz="2000" dirty="0">
                <a:solidFill>
                  <a:schemeClr val="bg1"/>
                </a:solidFill>
                <a:latin typeface="微软雅黑" panose="020B0703020204020201" pitchFamily="34" charset="-122"/>
                <a:ea typeface="微软雅黑" panose="020B0703020204020201" pitchFamily="34" charset="-122"/>
              </a:rPr>
              <a:t>蓝桥杯全国软件和信息技术专业人才大赛组委会</a:t>
            </a:r>
          </a:p>
        </p:txBody>
      </p:sp>
      <p:pic>
        <p:nvPicPr>
          <p:cNvPr id="10" name="图片 9" descr="蓝桥云课logo（白）"/>
          <p:cNvPicPr>
            <a:picLocks noChangeAspect="1"/>
          </p:cNvPicPr>
          <p:nvPr/>
        </p:nvPicPr>
        <p:blipFill>
          <a:blip r:embed="rId3" cstate="print"/>
          <a:stretch>
            <a:fillRect/>
          </a:stretch>
        </p:blipFill>
        <p:spPr>
          <a:xfrm>
            <a:off x="395584" y="445367"/>
            <a:ext cx="2542260" cy="376745"/>
          </a:xfrm>
          <a:prstGeom prst="rect">
            <a:avLst/>
          </a:prstGeom>
        </p:spPr>
      </p:pic>
      <p:sp>
        <p:nvSpPr>
          <p:cNvPr id="3" name="文本框 2"/>
          <p:cNvSpPr txBox="1"/>
          <p:nvPr/>
        </p:nvSpPr>
        <p:spPr>
          <a:xfrm>
            <a:off x="1666714" y="2115429"/>
            <a:ext cx="8817428" cy="1015663"/>
          </a:xfrm>
          <a:prstGeom prst="rect">
            <a:avLst/>
          </a:prstGeom>
          <a:noFill/>
        </p:spPr>
        <p:txBody>
          <a:bodyPr wrap="square" rtlCol="0">
            <a:spAutoFit/>
          </a:bodyPr>
          <a:lstStyle/>
          <a:p>
            <a:r>
              <a:rPr kumimoji="1" lang="zh-CN" altLang="en-US" sz="6000" b="1" dirty="0" smtClean="0">
                <a:solidFill>
                  <a:schemeClr val="bg1"/>
                </a:solidFill>
                <a:latin typeface="黑体" panose="02010609060101010101" pitchFamily="49" charset="-122"/>
                <a:ea typeface="黑体" panose="02010609060101010101" pitchFamily="49" charset="-122"/>
              </a:rPr>
              <a:t>第十三届蓝</a:t>
            </a:r>
            <a:r>
              <a:rPr kumimoji="1" lang="zh-CN" altLang="en-US" sz="6000" b="1" dirty="0">
                <a:solidFill>
                  <a:schemeClr val="bg1"/>
                </a:solidFill>
                <a:latin typeface="黑体" panose="02010609060101010101" pitchFamily="49" charset="-122"/>
                <a:ea typeface="黑体" panose="02010609060101010101" pitchFamily="49" charset="-122"/>
              </a:rPr>
              <a:t>桥</a:t>
            </a:r>
            <a:r>
              <a:rPr kumimoji="1" lang="zh-CN" altLang="en-US" sz="6000" b="1" dirty="0" smtClean="0">
                <a:solidFill>
                  <a:schemeClr val="bg1"/>
                </a:solidFill>
                <a:latin typeface="黑体" panose="02010609060101010101" pitchFamily="49" charset="-122"/>
                <a:ea typeface="黑体" panose="02010609060101010101" pitchFamily="49" charset="-122"/>
              </a:rPr>
              <a:t>杯大赛</a:t>
            </a:r>
            <a:r>
              <a:rPr kumimoji="1" lang="zh-CN" altLang="en-US" sz="6000" b="1" dirty="0">
                <a:solidFill>
                  <a:schemeClr val="bg1"/>
                </a:solidFill>
                <a:latin typeface="黑体" panose="02010609060101010101" pitchFamily="49" charset="-122"/>
                <a:ea typeface="黑体" panose="02010609060101010101" pitchFamily="49" charset="-122"/>
              </a:rPr>
              <a:t>介绍</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对角圆角矩形 11"/>
          <p:cNvSpPr/>
          <p:nvPr/>
        </p:nvSpPr>
        <p:spPr>
          <a:xfrm>
            <a:off x="0" y="2775585"/>
            <a:ext cx="7546340" cy="3704590"/>
          </a:xfrm>
          <a:prstGeom prst="round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角圆角矩形 7"/>
          <p:cNvSpPr/>
          <p:nvPr/>
        </p:nvSpPr>
        <p:spPr>
          <a:xfrm>
            <a:off x="675005" y="1197928"/>
            <a:ext cx="10572750" cy="2371090"/>
          </a:xfrm>
          <a:prstGeom prst="round2DiagRect">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txBox="1"/>
          <p:nvPr/>
        </p:nvSpPr>
        <p:spPr>
          <a:xfrm>
            <a:off x="822210" y="38079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个人赛（软件类和电子类）</a:t>
            </a:r>
          </a:p>
        </p:txBody>
      </p:sp>
      <p:sp>
        <p:nvSpPr>
          <p:cNvPr id="3" name="矩形 2"/>
          <p:cNvSpPr/>
          <p:nvPr/>
        </p:nvSpPr>
        <p:spPr>
          <a:xfrm>
            <a:off x="1191145" y="1426928"/>
            <a:ext cx="5099995" cy="2168525"/>
          </a:xfrm>
          <a:prstGeom prst="rect">
            <a:avLst/>
          </a:prstGeom>
        </p:spPr>
        <p:txBody>
          <a:bodyPr wrap="square">
            <a:spAutoFit/>
          </a:bodyPr>
          <a:lstStyle/>
          <a:p>
            <a:pPr algn="just">
              <a:lnSpc>
                <a:spcPct val="150000"/>
              </a:lnSpc>
              <a:spcAft>
                <a:spcPts val="0"/>
              </a:spcAft>
            </a:pPr>
            <a:r>
              <a:rPr lang="zh-CN" altLang="zh-CN" sz="1800" b="1" kern="100" dirty="0">
                <a:solidFill>
                  <a:schemeClr val="bg1"/>
                </a:solidFill>
                <a:latin typeface="Source Han Sans CN Bold" panose="020B0500000000000000" charset="-122"/>
                <a:ea typeface="Source Han Sans CN Bold" panose="020B0500000000000000" charset="-122"/>
                <a:cs typeface="Source Han Sans CN Regular" panose="020B0500000000000000" charset="-122"/>
              </a:rPr>
              <a:t>个人赛（软件类）</a:t>
            </a:r>
            <a:endPar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endParaRPr>
          </a:p>
          <a:p>
            <a:pPr algn="just">
              <a:lnSpc>
                <a:spcPct val="150000"/>
              </a:lnSpc>
              <a:spcAft>
                <a:spcPts val="0"/>
              </a:spcAft>
            </a:pP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  C/C++</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程序设计（研究生组，大学</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B</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C</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组）</a:t>
            </a:r>
          </a:p>
          <a:p>
            <a:pPr algn="just">
              <a:lnSpc>
                <a:spcPct val="150000"/>
              </a:lnSpc>
              <a:spcAft>
                <a:spcPts val="0"/>
              </a:spcAft>
            </a:pP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  JAVA</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软件开发（研究生组，大学</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B</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C</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组）</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 </a:t>
            </a:r>
            <a:r>
              <a:rPr lang="zh-CN" altLang="en-US"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  </a:t>
            </a:r>
          </a:p>
          <a:p>
            <a:pPr algn="just">
              <a:lnSpc>
                <a:spcPct val="150000"/>
              </a:lnSpc>
              <a:spcAft>
                <a:spcPts val="0"/>
              </a:spcAft>
            </a:pP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  Python</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程序设计（研究生组，大学</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A</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B</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C</a:t>
            </a: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组）  </a:t>
            </a:r>
          </a:p>
          <a:p>
            <a:pPr algn="just">
              <a:lnSpc>
                <a:spcPct val="150000"/>
              </a:lnSpc>
              <a:spcAft>
                <a:spcPts val="0"/>
              </a:spcAft>
            </a:pPr>
            <a:r>
              <a:rPr lang="zh-CN"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sym typeface="+mn-ea"/>
              </a:rPr>
              <a:t>  </a:t>
            </a:r>
            <a:r>
              <a:rPr lang="en-US" altLang="zh-CN"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Web</a:t>
            </a:r>
            <a:r>
              <a:rPr lang="zh-CN" altLang="en-US" sz="1800" kern="100"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rPr>
              <a:t>应用开发（大学组、职业院校组）</a:t>
            </a:r>
            <a:endParaRPr lang="zh-CN" altLang="zh-CN" sz="1800" kern="100" dirty="0">
              <a:solidFill>
                <a:schemeClr val="bg1"/>
              </a:solidFill>
              <a:effectLst/>
              <a:latin typeface="Source Han Sans CN Regular" panose="020B0500000000000000" charset="-122"/>
              <a:ea typeface="Source Han Sans CN Regular" panose="020B0500000000000000" charset="-122"/>
              <a:cs typeface="Source Han Sans CN Regular" panose="020B0500000000000000" charset="-122"/>
            </a:endParaRPr>
          </a:p>
        </p:txBody>
      </p:sp>
      <p:pic>
        <p:nvPicPr>
          <p:cNvPr id="9" name="图片 8" descr="../../工作/公司宣传/20210718%20up之夜/现场照片/软件类合影.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70" y="1391285"/>
            <a:ext cx="3178810" cy="1954530"/>
          </a:xfrm>
          <a:prstGeom prst="rect">
            <a:avLst/>
          </a:prstGeom>
          <a:noFill/>
          <a:ln>
            <a:noFill/>
          </a:ln>
        </p:spPr>
      </p:pic>
      <p:sp>
        <p:nvSpPr>
          <p:cNvPr id="4" name="矩形 3"/>
          <p:cNvSpPr/>
          <p:nvPr/>
        </p:nvSpPr>
        <p:spPr>
          <a:xfrm>
            <a:off x="1191260" y="3895090"/>
            <a:ext cx="5231765" cy="2168525"/>
          </a:xfrm>
          <a:prstGeom prst="rect">
            <a:avLst/>
          </a:prstGeom>
        </p:spPr>
        <p:txBody>
          <a:bodyPr wrap="square">
            <a:spAutoFit/>
          </a:bodyPr>
          <a:lstStyle/>
          <a:p>
            <a:pPr algn="just">
              <a:lnSpc>
                <a:spcPct val="150000"/>
              </a:lnSpc>
              <a:spcAft>
                <a:spcPts val="0"/>
              </a:spcAft>
            </a:pPr>
            <a:r>
              <a:rPr lang="zh-CN" altLang="zh-CN" sz="1800" b="1" kern="100" dirty="0">
                <a:solidFill>
                  <a:srgbClr val="2E7EEE"/>
                </a:solidFill>
                <a:latin typeface="Source Han Sans CN Bold" panose="020B0500000000000000" charset="-122"/>
                <a:ea typeface="Source Han Sans CN Bold" panose="020B0500000000000000" charset="-122"/>
                <a:cs typeface="Source Han Sans CN Regular" panose="020B0500000000000000" charset="-122"/>
              </a:rPr>
              <a:t>个人赛（电子类）</a:t>
            </a:r>
            <a:endParaRPr lang="zh-CN" altLang="zh-CN" sz="1800" kern="100" dirty="0">
              <a:solidFill>
                <a:srgbClr val="2E7EEE"/>
              </a:solidFill>
              <a:latin typeface="Source Han Sans CN Regular" panose="020B0500000000000000" charset="-122"/>
              <a:ea typeface="Source Han Sans CN Regular" panose="020B0500000000000000" charset="-122"/>
              <a:cs typeface="Source Han Sans CN Regular" panose="020B0500000000000000" charset="-122"/>
            </a:endParaRPr>
          </a:p>
          <a:p>
            <a:pPr>
              <a:lnSpc>
                <a:spcPct val="150000"/>
              </a:lnSpc>
              <a:spcAft>
                <a:spcPts val="0"/>
              </a:spcAft>
            </a:pPr>
            <a:r>
              <a:rPr lang="zh-CN" altLang="en-US" sz="1800" kern="100" dirty="0">
                <a:latin typeface="Source Han Sans CN Regular" panose="020B0500000000000000" charset="-122"/>
                <a:ea typeface="Source Han Sans CN Regular" panose="020B0500000000000000" charset="-122"/>
                <a:cs typeface="Source Han Sans CN Regular" panose="020B0500000000000000" charset="-122"/>
              </a:rPr>
              <a:t>  </a:t>
            </a:r>
            <a:r>
              <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rPr>
              <a:t>单片机设计与开发</a:t>
            </a:r>
            <a:r>
              <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sym typeface="+mn-ea"/>
              </a:rPr>
              <a:t>（大学组、职业院校组）</a:t>
            </a:r>
            <a:endPar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endParaRPr>
          </a:p>
          <a:p>
            <a:pPr>
              <a:lnSpc>
                <a:spcPct val="150000"/>
              </a:lnSpc>
              <a:spcAft>
                <a:spcPts val="0"/>
              </a:spcAft>
            </a:pPr>
            <a:r>
              <a:rPr lang="zh-CN" altLang="en-US" sz="1800" kern="100" dirty="0">
                <a:latin typeface="Source Han Sans CN Regular" panose="020B0500000000000000" charset="-122"/>
                <a:ea typeface="Source Han Sans CN Regular" panose="020B0500000000000000" charset="-122"/>
                <a:cs typeface="Source Han Sans CN Regular" panose="020B0500000000000000" charset="-122"/>
              </a:rPr>
              <a:t>  </a:t>
            </a:r>
            <a:r>
              <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rPr>
              <a:t>嵌入式设计与开发</a:t>
            </a:r>
          </a:p>
          <a:p>
            <a:pPr>
              <a:lnSpc>
                <a:spcPct val="150000"/>
              </a:lnSpc>
              <a:spcAft>
                <a:spcPts val="0"/>
              </a:spcAft>
            </a:pPr>
            <a:r>
              <a:rPr lang="zh-CN" altLang="en-US" sz="1800" kern="100" dirty="0">
                <a:latin typeface="Source Han Sans CN Regular" panose="020B0500000000000000" charset="-122"/>
                <a:ea typeface="Source Han Sans CN Regular" panose="020B0500000000000000" charset="-122"/>
                <a:cs typeface="Source Han Sans CN Regular" panose="020B0500000000000000" charset="-122"/>
              </a:rPr>
              <a:t>  </a:t>
            </a:r>
            <a:r>
              <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rPr>
              <a:t>物联网设计与开</a:t>
            </a:r>
            <a:r>
              <a:rPr lang="zh-CN" altLang="en-US" sz="1800" kern="100" dirty="0">
                <a:latin typeface="Source Han Sans CN Regular" panose="020B0500000000000000" charset="-122"/>
                <a:ea typeface="Source Han Sans CN Regular" panose="020B0500000000000000" charset="-122"/>
                <a:cs typeface="Source Han Sans CN Regular" panose="020B0500000000000000" charset="-122"/>
              </a:rPr>
              <a:t>发</a:t>
            </a:r>
            <a:endParaRPr lang="en-US" altLang="zh-CN" sz="1800" kern="100" dirty="0">
              <a:latin typeface="Source Han Sans CN Regular" panose="020B0500000000000000" charset="-122"/>
              <a:ea typeface="Source Han Sans CN Regular" panose="020B0500000000000000" charset="-122"/>
              <a:cs typeface="Source Han Sans CN Regular" panose="020B0500000000000000" charset="-122"/>
            </a:endParaRPr>
          </a:p>
          <a:p>
            <a:pPr>
              <a:lnSpc>
                <a:spcPct val="150000"/>
              </a:lnSpc>
              <a:spcAft>
                <a:spcPts val="0"/>
              </a:spcAft>
            </a:pPr>
            <a:r>
              <a:rPr lang="zh-CN" altLang="en-US" sz="1800" kern="100" dirty="0">
                <a:latin typeface="Source Han Sans CN Regular" panose="020B0500000000000000" charset="-122"/>
                <a:ea typeface="Source Han Sans CN Regular" panose="020B0500000000000000" charset="-122"/>
                <a:cs typeface="Source Han Sans CN Regular" panose="020B0500000000000000" charset="-122"/>
              </a:rPr>
              <a:t>  </a:t>
            </a:r>
            <a:r>
              <a:rPr lang="en-US" altLang="zh-CN" sz="1800" kern="100" dirty="0">
                <a:latin typeface="Source Han Sans CN Regular" panose="020B0500000000000000" charset="-122"/>
                <a:ea typeface="Source Han Sans CN Regular" panose="020B0500000000000000" charset="-122"/>
                <a:cs typeface="Source Han Sans CN Regular" panose="020B0500000000000000" charset="-122"/>
              </a:rPr>
              <a:t>EDA</a:t>
            </a:r>
            <a:r>
              <a:rPr lang="zh-CN" altLang="zh-CN" sz="1800" kern="100" dirty="0">
                <a:latin typeface="Source Han Sans CN Regular" panose="020B0500000000000000" charset="-122"/>
                <a:ea typeface="Source Han Sans CN Regular" panose="020B0500000000000000" charset="-122"/>
                <a:cs typeface="Source Han Sans CN Regular" panose="020B0500000000000000" charset="-122"/>
              </a:rPr>
              <a:t>设计与开发</a:t>
            </a:r>
            <a:endParaRPr lang="zh-CN" altLang="zh-CN" sz="1800" kern="100" dirty="0">
              <a:effectLst/>
              <a:latin typeface="Source Han Sans CN Regular" panose="020B0500000000000000" charset="-122"/>
              <a:ea typeface="Source Han Sans CN Regular" panose="020B0500000000000000" charset="-122"/>
              <a:cs typeface="Source Han Sans CN Regular" panose="020B0500000000000000" charset="-122"/>
            </a:endParaRPr>
          </a:p>
        </p:txBody>
      </p:sp>
      <p:pic>
        <p:nvPicPr>
          <p:cNvPr id="10" name="图片 9" descr="../../工作/公司宣传/20210718%20up之夜/现场照片/电子类合影.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1635" y="3792220"/>
            <a:ext cx="3178810" cy="1937385"/>
          </a:xfrm>
          <a:prstGeom prst="rect">
            <a:avLst/>
          </a:prstGeom>
          <a:noFill/>
          <a:ln>
            <a:noFill/>
          </a:ln>
        </p:spPr>
      </p:pic>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15530" y="36936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smtClean="0">
                <a:latin typeface="Source Han Sans CN Medium" panose="020B0500000000000000" charset="-122"/>
                <a:ea typeface="Source Han Sans CN Medium" panose="020B0500000000000000" charset="-122"/>
                <a:cs typeface="Source Han Sans CN Medium" panose="020B0500000000000000" charset="-122"/>
              </a:rPr>
              <a:t>设计</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rPr>
              <a:t>赛</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4" name="矩形 3"/>
          <p:cNvSpPr/>
          <p:nvPr/>
        </p:nvSpPr>
        <p:spPr>
          <a:xfrm>
            <a:off x="5177279" y="3750272"/>
            <a:ext cx="5021374" cy="2264787"/>
          </a:xfrm>
          <a:prstGeom prst="rect">
            <a:avLst/>
          </a:prstGeom>
        </p:spPr>
        <p:txBody>
          <a:bodyPr wrap="square">
            <a:spAutoFit/>
          </a:bodyPr>
          <a:lstStyle/>
          <a:p>
            <a:pPr indent="304800" algn="just">
              <a:lnSpc>
                <a:spcPct val="150000"/>
              </a:lnSpc>
            </a:pPr>
            <a:r>
              <a:rPr lang="zh-CN" altLang="en-US" sz="1600" kern="100" dirty="0">
                <a:ea typeface="Source Han Sans CN Regular" panose="020B0500000000000000" charset="-122"/>
              </a:rPr>
              <a:t>第十三届蓝桥杯设计赛</a:t>
            </a:r>
            <a:endParaRPr lang="en-US" altLang="zh-CN" sz="1600" kern="100" dirty="0">
              <a:ea typeface="Source Han Sans CN Regular" panose="020B0500000000000000" charset="-122"/>
            </a:endParaRPr>
          </a:p>
          <a:p>
            <a:pPr indent="304800" algn="just">
              <a:lnSpc>
                <a:spcPct val="150000"/>
              </a:lnSpc>
            </a:pPr>
            <a:r>
              <a:rPr lang="zh-CN" altLang="en-US" sz="1600" kern="100" dirty="0">
                <a:ea typeface="Source Han Sans CN Regular" panose="020B0500000000000000" charset="-122"/>
              </a:rPr>
              <a:t>动画、视频设计类项目主题：</a:t>
            </a:r>
            <a:r>
              <a:rPr lang="en-US" altLang="zh-CN" sz="1600" kern="100" dirty="0">
                <a:ea typeface="Source Han Sans CN Regular" panose="020B0500000000000000" charset="-122"/>
              </a:rPr>
              <a:t>《</a:t>
            </a:r>
            <a:r>
              <a:rPr lang="zh-CN" altLang="en-US" sz="1600" kern="100" dirty="0">
                <a:ea typeface="Source Han Sans CN Regular" panose="020B0500000000000000" charset="-122"/>
              </a:rPr>
              <a:t>未来</a:t>
            </a:r>
            <a:r>
              <a:rPr lang="en-US" altLang="zh-CN" sz="1600" kern="100" dirty="0">
                <a:ea typeface="Source Han Sans CN Regular" panose="020B0500000000000000" charset="-122"/>
              </a:rPr>
              <a:t>》</a:t>
            </a:r>
          </a:p>
          <a:p>
            <a:pPr indent="304800" algn="just">
              <a:lnSpc>
                <a:spcPct val="150000"/>
              </a:lnSpc>
              <a:spcAft>
                <a:spcPts val="0"/>
              </a:spcAft>
            </a:pPr>
            <a:r>
              <a:rPr lang="zh-CN" altLang="en-US" sz="1600" kern="100" dirty="0">
                <a:effectLst/>
                <a:latin typeface="Source Han Sans CN Regular" panose="020B0500000000000000" charset="-122"/>
                <a:ea typeface="Source Han Sans CN Regular" panose="020B0500000000000000" charset="-122"/>
                <a:cs typeface="Source Han Sans CN Regular" panose="020B0500000000000000" charset="-122"/>
              </a:rPr>
              <a:t>平面设计类（海报）项目主题：</a:t>
            </a:r>
            <a:r>
              <a:rPr lang="en-US" altLang="zh-CN" sz="1600" kern="100" dirty="0">
                <a:effectLst/>
                <a:latin typeface="Source Han Sans CN Regular" panose="020B0500000000000000" charset="-122"/>
                <a:ea typeface="Source Han Sans CN Regular" panose="020B0500000000000000" charset="-122"/>
                <a:cs typeface="Source Han Sans CN Regular" panose="020B0500000000000000" charset="-122"/>
              </a:rPr>
              <a:t>《</a:t>
            </a:r>
            <a:r>
              <a:rPr lang="zh-CN" altLang="en-US" sz="1600" kern="100" dirty="0">
                <a:effectLst/>
                <a:latin typeface="Source Han Sans CN Regular" panose="020B0500000000000000" charset="-122"/>
                <a:ea typeface="Source Han Sans CN Regular" panose="020B0500000000000000" charset="-122"/>
                <a:cs typeface="Source Han Sans CN Regular" panose="020B0500000000000000" charset="-122"/>
              </a:rPr>
              <a:t>品</a:t>
            </a:r>
            <a:r>
              <a:rPr lang="en-US" altLang="zh-CN" sz="1600" kern="100" dirty="0">
                <a:effectLst/>
                <a:latin typeface="Source Han Sans CN Regular" panose="020B0500000000000000" charset="-122"/>
                <a:ea typeface="Source Han Sans CN Regular" panose="020B0500000000000000" charset="-122"/>
                <a:cs typeface="Source Han Sans CN Regular" panose="020B0500000000000000" charset="-122"/>
              </a:rPr>
              <a:t>》</a:t>
            </a:r>
          </a:p>
          <a:p>
            <a:pPr indent="304800" algn="just">
              <a:lnSpc>
                <a:spcPct val="150000"/>
              </a:lnSpc>
              <a:spcAft>
                <a:spcPts val="0"/>
              </a:spcAft>
            </a:pPr>
            <a:r>
              <a:rPr lang="zh-CN" altLang="en-US" sz="1600" kern="100" dirty="0">
                <a:effectLst/>
                <a:latin typeface="Source Han Sans CN Regular" panose="020B0500000000000000" charset="-122"/>
                <a:ea typeface="Source Han Sans CN Regular" panose="020B0500000000000000" charset="-122"/>
                <a:cs typeface="Source Han Sans CN Regular" panose="020B0500000000000000" charset="-122"/>
              </a:rPr>
              <a:t>平面设计类（吉祥物）项目主题：</a:t>
            </a:r>
            <a:r>
              <a:rPr lang="en-US" altLang="zh-CN" sz="1600" kern="100" dirty="0">
                <a:effectLst/>
                <a:latin typeface="Source Han Sans CN Regular" panose="020B0500000000000000" charset="-122"/>
                <a:ea typeface="Source Han Sans CN Regular" panose="020B0500000000000000" charset="-122"/>
                <a:cs typeface="Source Han Sans CN Regular" panose="020B0500000000000000" charset="-122"/>
              </a:rPr>
              <a:t>《</a:t>
            </a:r>
            <a:r>
              <a:rPr lang="zh-CN" altLang="en-US" sz="1600" kern="100" dirty="0">
                <a:effectLst/>
                <a:latin typeface="Source Han Sans CN Regular" panose="020B0500000000000000" charset="-122"/>
                <a:ea typeface="Source Han Sans CN Regular" panose="020B0500000000000000" charset="-122"/>
                <a:cs typeface="Source Han Sans CN Regular" panose="020B0500000000000000" charset="-122"/>
              </a:rPr>
              <a:t>蓝桥云课</a:t>
            </a:r>
            <a:r>
              <a:rPr lang="en-US" altLang="zh-CN" sz="1600" kern="100" dirty="0">
                <a:effectLst/>
                <a:latin typeface="Source Han Sans CN Regular" panose="020B0500000000000000" charset="-122"/>
                <a:ea typeface="Source Han Sans CN Regular" panose="020B0500000000000000" charset="-122"/>
                <a:cs typeface="Source Han Sans CN Regular" panose="020B0500000000000000" charset="-122"/>
              </a:rPr>
              <a:t>》</a:t>
            </a:r>
          </a:p>
          <a:p>
            <a:pPr indent="304800" algn="just">
              <a:lnSpc>
                <a:spcPct val="150000"/>
              </a:lnSpc>
              <a:spcAft>
                <a:spcPts val="0"/>
              </a:spcAft>
            </a:pPr>
            <a:r>
              <a:rPr lang="en-US" altLang="zh-CN" sz="1600" kern="100" dirty="0">
                <a:latin typeface="Source Han Sans CN Regular" panose="020B0500000000000000" charset="-122"/>
                <a:ea typeface="Source Han Sans CN Regular" panose="020B0500000000000000" charset="-122"/>
                <a:cs typeface="Source Han Sans CN Regular" panose="020B0500000000000000" charset="-122"/>
              </a:rPr>
              <a:t>UI</a:t>
            </a:r>
            <a:r>
              <a:rPr lang="zh-CN" altLang="en-US" sz="1600" kern="100" dirty="0">
                <a:latin typeface="Source Han Sans CN Regular" panose="020B0500000000000000" charset="-122"/>
                <a:ea typeface="Source Han Sans CN Regular" panose="020B0500000000000000" charset="-122"/>
                <a:cs typeface="Source Han Sans CN Regular" panose="020B0500000000000000" charset="-122"/>
              </a:rPr>
              <a:t>设计类项目主题不限</a:t>
            </a:r>
            <a:endParaRPr lang="en-US" altLang="zh-CN" sz="1600" kern="100" dirty="0">
              <a:latin typeface="Source Han Sans CN Regular" panose="020B0500000000000000" charset="-122"/>
              <a:ea typeface="Source Han Sans CN Regular" panose="020B0500000000000000" charset="-122"/>
              <a:cs typeface="Source Han Sans CN Regular" panose="020B0500000000000000" charset="-122"/>
            </a:endParaRPr>
          </a:p>
          <a:p>
            <a:pPr indent="304800" algn="just">
              <a:lnSpc>
                <a:spcPct val="150000"/>
              </a:lnSpc>
              <a:spcAft>
                <a:spcPts val="0"/>
              </a:spcAft>
            </a:pPr>
            <a:r>
              <a:rPr lang="zh-CN" altLang="en-US" sz="1400" kern="100" dirty="0">
                <a:effectLst/>
                <a:latin typeface="Source Han Sans CN Regular" panose="020B0500000000000000" charset="-122"/>
                <a:ea typeface="Source Han Sans CN Regular" panose="020B0500000000000000" charset="-122"/>
                <a:cs typeface="Source Han Sans CN Regular" panose="020B0500000000000000" charset="-122"/>
              </a:rPr>
              <a:t>*赛事详情见蓝桥杯大赛官网</a:t>
            </a:r>
            <a:endParaRPr lang="zh-CN" altLang="zh-CN" sz="1400" kern="100" dirty="0">
              <a:effectLst/>
              <a:latin typeface="Source Han Sans CN Regular" panose="020B0500000000000000" charset="-122"/>
              <a:ea typeface="Source Han Sans CN Regular" panose="020B0500000000000000" charset="-122"/>
              <a:cs typeface="Source Han Sans CN Regular" panose="020B0500000000000000" charset="-122"/>
            </a:endParaRPr>
          </a:p>
        </p:txBody>
      </p:sp>
      <p:sp>
        <p:nvSpPr>
          <p:cNvPr id="36" name="圆角矩形 35"/>
          <p:cNvSpPr/>
          <p:nvPr/>
        </p:nvSpPr>
        <p:spPr>
          <a:xfrm>
            <a:off x="71469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nvGrpSpPr>
          <p:cNvPr id="8" name="组合 7"/>
          <p:cNvGrpSpPr/>
          <p:nvPr/>
        </p:nvGrpSpPr>
        <p:grpSpPr>
          <a:xfrm>
            <a:off x="5412036" y="1146037"/>
            <a:ext cx="3753485" cy="2459405"/>
            <a:chOff x="6931347" y="3711678"/>
            <a:chExt cx="3753485" cy="1902005"/>
          </a:xfrm>
        </p:grpSpPr>
        <p:sp>
          <p:nvSpPr>
            <p:cNvPr id="7" name="圆角矩形 6"/>
            <p:cNvSpPr/>
            <p:nvPr/>
          </p:nvSpPr>
          <p:spPr>
            <a:xfrm>
              <a:off x="6966016" y="3711678"/>
              <a:ext cx="3340735" cy="19020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6931347" y="3823684"/>
              <a:ext cx="3753485" cy="1640221"/>
            </a:xfrm>
            <a:prstGeom prst="rect">
              <a:avLst/>
            </a:prstGeom>
          </p:spPr>
          <p:txBody>
            <a:bodyPr wrap="square">
              <a:spAutoFit/>
            </a:bodyPr>
            <a:lstStyle/>
            <a:p>
              <a:pPr indent="304800" algn="just">
                <a:lnSpc>
                  <a:spcPct val="150000"/>
                </a:lnSpc>
                <a:spcAft>
                  <a:spcPts val="0"/>
                </a:spcAft>
              </a:pPr>
              <a:r>
                <a:rPr lang="zh-CN"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动画设计类</a:t>
              </a:r>
              <a:endParaRPr lang="zh-CN" altLang="en-US"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endParaRPr>
            </a:p>
            <a:p>
              <a:pPr indent="304800" algn="just">
                <a:lnSpc>
                  <a:spcPct val="150000"/>
                </a:lnSpc>
                <a:spcAft>
                  <a:spcPts val="0"/>
                </a:spcAft>
              </a:pPr>
              <a:r>
                <a:rPr lang="zh-CN"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视频设计类</a:t>
              </a:r>
              <a:endParaRPr lang="en-US"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endParaRPr>
            </a:p>
            <a:p>
              <a:pPr indent="304800" algn="just">
                <a:lnSpc>
                  <a:spcPct val="150000"/>
                </a:lnSpc>
                <a:spcAft>
                  <a:spcPts val="0"/>
                </a:spcAft>
              </a:pPr>
              <a:r>
                <a:rPr lang="zh-CN"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平面设计类（海报）</a:t>
              </a:r>
              <a:endParaRPr lang="en-US"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endParaRPr>
            </a:p>
            <a:p>
              <a:pPr indent="304800" algn="just">
                <a:lnSpc>
                  <a:spcPct val="150000"/>
                </a:lnSpc>
                <a:spcAft>
                  <a:spcPts val="0"/>
                </a:spcAft>
              </a:pPr>
              <a:r>
                <a:rPr lang="zh-CN"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平面设计类（吉祥物）</a:t>
              </a:r>
              <a:endParaRPr lang="en-US"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endParaRPr>
            </a:p>
            <a:p>
              <a:pPr indent="304800" algn="just">
                <a:lnSpc>
                  <a:spcPct val="150000"/>
                </a:lnSpc>
                <a:spcAft>
                  <a:spcPts val="0"/>
                </a:spcAft>
              </a:pPr>
              <a:r>
                <a:rPr lang="en-US"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rPr>
                <a:t>UI</a:t>
              </a:r>
              <a:r>
                <a:rPr lang="zh-CN" altLang="en-US"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rPr>
                <a:t>设计类（</a:t>
              </a:r>
              <a:r>
                <a:rPr lang="en-US"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rPr>
                <a:t>APP</a:t>
              </a:r>
              <a:r>
                <a:rPr lang="zh-CN" altLang="en-US"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rPr>
                <a:t>设计）</a:t>
              </a:r>
              <a:endParaRPr lang="zh-CN" altLang="zh-CN" sz="1800" kern="100" dirty="0">
                <a:solidFill>
                  <a:schemeClr val="accent1">
                    <a:lumMod val="50000"/>
                  </a:schemeClr>
                </a:solidFill>
                <a:latin typeface="Source Han Sans CN Regular" panose="020B0500000000000000" charset="-122"/>
                <a:ea typeface="Source Han Sans CN Regular" panose="020B0500000000000000" charset="-122"/>
                <a:cs typeface="Source Han Sans CN Regular" panose="020B0500000000000000" charset="-122"/>
              </a:endParaRPr>
            </a:p>
          </p:txBody>
        </p:sp>
      </p:grpSp>
      <p:pic>
        <p:nvPicPr>
          <p:cNvPr id="11" name="Picture 1" descr="C:\Users\admin\AppData\Roaming\Tencent\Users\627912307\QQ\WinTemp\RichOle\4Y`5AJC{CUV9L[L8QSKL3_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0" y="2342937"/>
            <a:ext cx="3942106" cy="24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908012" y="312881"/>
            <a:ext cx="3164205"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软件类竞赛内容</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6" name="圆角矩形 35"/>
          <p:cNvSpPr/>
          <p:nvPr/>
        </p:nvSpPr>
        <p:spPr>
          <a:xfrm>
            <a:off x="786130" y="49260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5"/>
          <p:cNvSpPr>
            <a:spLocks noChangeArrowheads="1"/>
          </p:cNvSpPr>
          <p:nvPr/>
        </p:nvSpPr>
        <p:spPr bwMode="auto">
          <a:xfrm>
            <a:off x="908012" y="1217369"/>
            <a:ext cx="3467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ts val="1135"/>
              </a:spcBef>
              <a:buNone/>
            </a:pPr>
            <a:r>
              <a:rPr lang="zh-CN" altLang="en-US" sz="1700" dirty="0"/>
              <a:t>考查</a:t>
            </a:r>
            <a:r>
              <a:rPr lang="zh-CN" altLang="en-US" sz="2000" b="1" dirty="0"/>
              <a:t>算法</a:t>
            </a:r>
            <a:r>
              <a:rPr lang="zh-CN" altLang="en-US" sz="1700" dirty="0"/>
              <a:t>和</a:t>
            </a:r>
            <a:r>
              <a:rPr lang="zh-CN" altLang="en-US" sz="2000" b="1" dirty="0"/>
              <a:t>数据结构</a:t>
            </a:r>
            <a:r>
              <a:rPr lang="zh-CN" altLang="en-US" sz="1700" dirty="0"/>
              <a:t>的灵活运用</a:t>
            </a:r>
            <a:endParaRPr lang="en-US" altLang="zh-CN" sz="1700" dirty="0"/>
          </a:p>
        </p:txBody>
      </p:sp>
      <p:sp>
        <p:nvSpPr>
          <p:cNvPr id="8" name="矩形 7"/>
          <p:cNvSpPr/>
          <p:nvPr/>
        </p:nvSpPr>
        <p:spPr>
          <a:xfrm>
            <a:off x="808596" y="1807824"/>
            <a:ext cx="3553498" cy="3139321"/>
          </a:xfrm>
          <a:prstGeom prst="rect">
            <a:avLst/>
          </a:prstGeom>
        </p:spPr>
        <p:txBody>
          <a:bodyPr wrap="square">
            <a:spAutoFit/>
          </a:bodyPr>
          <a:lstStyle/>
          <a:p>
            <a:pPr>
              <a:defRPr/>
            </a:pPr>
            <a:endParaRPr kumimoji="1" lang="en-US" altLang="zh-CN" sz="1600" dirty="0">
              <a:latin typeface="微软雅黑" panose="020B0703020204020201" pitchFamily="34" charset="-122"/>
              <a:ea typeface="微软雅黑" panose="020B0703020204020201" pitchFamily="34" charset="-122"/>
            </a:endParaRPr>
          </a:p>
          <a:p>
            <a:pPr>
              <a:defRPr/>
            </a:pPr>
            <a:r>
              <a:rPr kumimoji="1" lang="zh-CN" altLang="en-US" sz="1600" dirty="0">
                <a:latin typeface="微软雅黑" panose="020B0703020204020201" pitchFamily="34" charset="-122"/>
                <a:ea typeface="微软雅黑" panose="020B0703020204020201" pitchFamily="34" charset="-122"/>
              </a:rPr>
              <a:t>算法和数据结构：</a:t>
            </a:r>
            <a:endParaRPr kumimoji="1" lang="en-US" altLang="zh-CN" sz="1600" dirty="0">
              <a:latin typeface="微软雅黑" panose="020B0703020204020201" pitchFamily="34" charset="-122"/>
              <a:ea typeface="微软雅黑" panose="020B0703020204020201" pitchFamily="34" charset="-122"/>
            </a:endParaRPr>
          </a:p>
          <a:p>
            <a:pPr>
              <a:defRPr/>
            </a:pPr>
            <a:endParaRPr kumimoji="1" lang="en-US" altLang="zh-CN" sz="1600" dirty="0">
              <a:latin typeface="微软雅黑" panose="020B0703020204020201" pitchFamily="34" charset="-122"/>
              <a:ea typeface="微软雅黑" panose="020B0703020204020201" pitchFamily="34" charset="-122"/>
            </a:endParaRPr>
          </a:p>
          <a:p>
            <a:pPr marL="269875" indent="-269875">
              <a:buFont typeface="Arial" panose="020B0604020202090204" pitchFamily="34" charset="0"/>
              <a:buChar char="•"/>
              <a:defRPr/>
            </a:pPr>
            <a:r>
              <a:rPr kumimoji="1" lang="zh-CN" altLang="en-US" sz="1600" dirty="0">
                <a:latin typeface="微软雅黑" panose="020B0703020204020201" pitchFamily="34" charset="-122"/>
                <a:ea typeface="微软雅黑" panose="020B0703020204020201" pitchFamily="34" charset="-122"/>
              </a:rPr>
              <a:t>准确辨别一个程序员的技术功底是否扎实；</a:t>
            </a:r>
          </a:p>
          <a:p>
            <a:pPr marL="269875" indent="-269875">
              <a:buFont typeface="Arial" panose="020B0604020202090204" pitchFamily="34" charset="0"/>
              <a:buChar char="•"/>
              <a:defRPr/>
            </a:pPr>
            <a:r>
              <a:rPr kumimoji="1" lang="zh-CN" altLang="en-US" sz="1600" dirty="0">
                <a:latin typeface="微软雅黑" panose="020B0703020204020201" pitchFamily="34" charset="-122"/>
                <a:ea typeface="微软雅黑" panose="020B0703020204020201" pitchFamily="34" charset="-122"/>
              </a:rPr>
              <a:t>发掘程序员的学习能力与成长潜力的关键手段；</a:t>
            </a:r>
          </a:p>
          <a:p>
            <a:pPr marL="269875" indent="-269875">
              <a:buFont typeface="Arial" panose="020B0604020202090204" pitchFamily="34" charset="0"/>
              <a:buChar char="•"/>
              <a:defRPr/>
            </a:pPr>
            <a:r>
              <a:rPr kumimoji="1" lang="zh-CN" altLang="en-US" sz="1600" dirty="0">
                <a:latin typeface="微软雅黑" panose="020B0703020204020201" pitchFamily="34" charset="-122"/>
                <a:ea typeface="微软雅黑" panose="020B0703020204020201" pitchFamily="34" charset="-122"/>
              </a:rPr>
              <a:t>设计一个高性能系统、性能优化的必备基础；</a:t>
            </a:r>
            <a:endParaRPr kumimoji="1" lang="en-US" altLang="zh-CN" sz="1600" dirty="0">
              <a:latin typeface="微软雅黑" panose="020B0703020204020201" pitchFamily="34" charset="-122"/>
              <a:ea typeface="微软雅黑" panose="020B0703020204020201" pitchFamily="34" charset="-122"/>
            </a:endParaRPr>
          </a:p>
          <a:p>
            <a:pPr marL="269875" indent="-269875">
              <a:buFont typeface="Arial" panose="020B0604020202090204" pitchFamily="34" charset="0"/>
              <a:buChar char="•"/>
              <a:defRPr/>
            </a:pPr>
            <a:r>
              <a:rPr kumimoji="1" lang="zh-CN" altLang="en-US" sz="1600" dirty="0">
                <a:latin typeface="微软雅黑" panose="020B0703020204020201" pitchFamily="34" charset="-122"/>
                <a:ea typeface="微软雅黑" panose="020B0703020204020201" pitchFamily="34" charset="-122"/>
              </a:rPr>
              <a:t>判断选手是否能正确地理解问题、剖析解题思路，并迅速写出代码。</a:t>
            </a:r>
            <a:endParaRPr kumimoji="1" lang="en-US" altLang="zh-CN" sz="1600" dirty="0">
              <a:latin typeface="微软雅黑" panose="020B0703020204020201" pitchFamily="34" charset="-122"/>
              <a:ea typeface="微软雅黑" panose="020B0703020204020201" pitchFamily="34" charset="-122"/>
            </a:endParaRPr>
          </a:p>
          <a:p>
            <a:pPr marL="269875" indent="-269875">
              <a:buFont typeface="Arial" panose="020B0604020202090204" pitchFamily="34" charset="0"/>
              <a:buChar char="•"/>
              <a:defRPr/>
            </a:pPr>
            <a:endParaRPr kumimoji="1" lang="en-US" altLang="zh-CN" sz="1600" dirty="0">
              <a:latin typeface="微软雅黑" panose="020B0703020204020201" pitchFamily="34" charset="-122"/>
              <a:ea typeface="微软雅黑" panose="020B0703020204020201" pitchFamily="34" charset="-122"/>
            </a:endParaRPr>
          </a:p>
        </p:txBody>
      </p:sp>
      <p:grpSp>
        <p:nvGrpSpPr>
          <p:cNvPr id="9" name="组合 2"/>
          <p:cNvGrpSpPr/>
          <p:nvPr/>
        </p:nvGrpSpPr>
        <p:grpSpPr bwMode="auto">
          <a:xfrm>
            <a:off x="4883231" y="852608"/>
            <a:ext cx="6221204" cy="5421439"/>
            <a:chOff x="2453322" y="-2"/>
            <a:chExt cx="7653835" cy="6863402"/>
          </a:xfrm>
        </p:grpSpPr>
        <p:pic>
          <p:nvPicPr>
            <p:cNvPr id="10" name="图片 1" descr="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322" y="-2"/>
              <a:ext cx="765383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2453322" y="4761"/>
              <a:ext cx="7653835" cy="6858639"/>
            </a:xfrm>
            <a:prstGeom prst="rect">
              <a:avLst/>
            </a:prstGeom>
            <a:solidFill>
              <a:srgbClr val="015A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dirty="0">
                <a:solidFill>
                  <a:schemeClr val="bg1"/>
                </a:solidFill>
                <a:ea typeface="微软雅黑" panose="020B0703020204020201" pitchFamily="34" charset="-122"/>
              </a:endParaRPr>
            </a:p>
          </p:txBody>
        </p:sp>
        <p:sp>
          <p:nvSpPr>
            <p:cNvPr id="12" name="文本框 7"/>
            <p:cNvSpPr txBox="1">
              <a:spLocks noChangeArrowheads="1"/>
            </p:cNvSpPr>
            <p:nvPr/>
          </p:nvSpPr>
          <p:spPr bwMode="auto">
            <a:xfrm>
              <a:off x="5018530" y="2360930"/>
              <a:ext cx="1720017" cy="93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4400" b="1" dirty="0">
                  <a:solidFill>
                    <a:schemeClr val="bg1"/>
                  </a:solidFill>
                </a:rPr>
                <a:t>算法</a:t>
              </a:r>
            </a:p>
          </p:txBody>
        </p:sp>
        <p:sp>
          <p:nvSpPr>
            <p:cNvPr id="13" name="文本框 7"/>
            <p:cNvSpPr txBox="1">
              <a:spLocks noChangeArrowheads="1"/>
            </p:cNvSpPr>
            <p:nvPr/>
          </p:nvSpPr>
          <p:spPr bwMode="auto">
            <a:xfrm>
              <a:off x="6888439" y="3162460"/>
              <a:ext cx="1824838" cy="19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4800" b="1">
                  <a:solidFill>
                    <a:schemeClr val="bg1"/>
                  </a:solidFill>
                </a:rPr>
                <a:t>数据结构</a:t>
              </a:r>
            </a:p>
          </p:txBody>
        </p:sp>
        <p:sp>
          <p:nvSpPr>
            <p:cNvPr id="14" name="文本框 7"/>
            <p:cNvSpPr txBox="1">
              <a:spLocks noChangeArrowheads="1"/>
            </p:cNvSpPr>
            <p:nvPr/>
          </p:nvSpPr>
          <p:spPr bwMode="auto">
            <a:xfrm>
              <a:off x="4491932" y="3283267"/>
              <a:ext cx="1734310"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位运算</a:t>
              </a:r>
            </a:p>
          </p:txBody>
        </p:sp>
        <p:sp>
          <p:nvSpPr>
            <p:cNvPr id="15" name="文本框 7"/>
            <p:cNvSpPr txBox="1">
              <a:spLocks noChangeArrowheads="1"/>
            </p:cNvSpPr>
            <p:nvPr/>
          </p:nvSpPr>
          <p:spPr bwMode="auto">
            <a:xfrm>
              <a:off x="5266971" y="1762443"/>
              <a:ext cx="1359496" cy="5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400" b="1">
                  <a:solidFill>
                    <a:schemeClr val="bg1"/>
                  </a:solidFill>
                </a:rPr>
                <a:t>递归</a:t>
              </a:r>
            </a:p>
          </p:txBody>
        </p:sp>
        <p:sp>
          <p:nvSpPr>
            <p:cNvPr id="16" name="文本框 7"/>
            <p:cNvSpPr txBox="1">
              <a:spLocks noChangeArrowheads="1"/>
            </p:cNvSpPr>
            <p:nvPr/>
          </p:nvSpPr>
          <p:spPr bwMode="auto">
            <a:xfrm>
              <a:off x="7896589" y="2054543"/>
              <a:ext cx="1357907"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矩阵</a:t>
              </a:r>
            </a:p>
          </p:txBody>
        </p:sp>
        <p:sp>
          <p:nvSpPr>
            <p:cNvPr id="17" name="文本框 7"/>
            <p:cNvSpPr txBox="1">
              <a:spLocks noChangeArrowheads="1"/>
            </p:cNvSpPr>
            <p:nvPr/>
          </p:nvSpPr>
          <p:spPr bwMode="auto">
            <a:xfrm>
              <a:off x="6078298" y="3905887"/>
              <a:ext cx="1357907" cy="5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2400" b="1" dirty="0">
                  <a:solidFill>
                    <a:schemeClr val="bg1"/>
                  </a:solidFill>
                </a:rPr>
                <a:t>DFS</a:t>
              </a:r>
              <a:endParaRPr lang="zh-CN" altLang="en-US" sz="2400" b="1" dirty="0">
                <a:solidFill>
                  <a:schemeClr val="bg1"/>
                </a:solidFill>
              </a:endParaRPr>
            </a:p>
          </p:txBody>
        </p:sp>
        <p:sp>
          <p:nvSpPr>
            <p:cNvPr id="18" name="文本框 7"/>
            <p:cNvSpPr txBox="1">
              <a:spLocks noChangeArrowheads="1"/>
            </p:cNvSpPr>
            <p:nvPr/>
          </p:nvSpPr>
          <p:spPr bwMode="auto">
            <a:xfrm>
              <a:off x="8504190" y="3350508"/>
              <a:ext cx="1357908"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链表</a:t>
              </a:r>
            </a:p>
          </p:txBody>
        </p:sp>
        <p:sp>
          <p:nvSpPr>
            <p:cNvPr id="19" name="文本框 7"/>
            <p:cNvSpPr txBox="1">
              <a:spLocks noChangeArrowheads="1"/>
            </p:cNvSpPr>
            <p:nvPr/>
          </p:nvSpPr>
          <p:spPr bwMode="auto">
            <a:xfrm>
              <a:off x="3824094" y="1910873"/>
              <a:ext cx="1357908" cy="41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600" b="1">
                  <a:solidFill>
                    <a:schemeClr val="bg1"/>
                  </a:solidFill>
                </a:rPr>
                <a:t>回溯</a:t>
              </a:r>
            </a:p>
          </p:txBody>
        </p:sp>
        <p:sp>
          <p:nvSpPr>
            <p:cNvPr id="20" name="文本框 7"/>
            <p:cNvSpPr txBox="1">
              <a:spLocks noChangeArrowheads="1"/>
            </p:cNvSpPr>
            <p:nvPr/>
          </p:nvSpPr>
          <p:spPr bwMode="auto">
            <a:xfrm>
              <a:off x="5110519" y="3785889"/>
              <a:ext cx="1357907" cy="63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b="1" dirty="0">
                  <a:solidFill>
                    <a:schemeClr val="bg1"/>
                  </a:solidFill>
                </a:rPr>
                <a:t>搜索</a:t>
              </a:r>
            </a:p>
          </p:txBody>
        </p:sp>
        <p:sp>
          <p:nvSpPr>
            <p:cNvPr id="21" name="文本框 7"/>
            <p:cNvSpPr txBox="1">
              <a:spLocks noChangeArrowheads="1"/>
            </p:cNvSpPr>
            <p:nvPr/>
          </p:nvSpPr>
          <p:spPr bwMode="auto">
            <a:xfrm>
              <a:off x="5515287" y="764860"/>
              <a:ext cx="1357907"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400" b="1" dirty="0">
                  <a:solidFill>
                    <a:schemeClr val="bg1"/>
                  </a:solidFill>
                </a:rPr>
                <a:t>排序</a:t>
              </a:r>
            </a:p>
          </p:txBody>
        </p:sp>
        <p:sp>
          <p:nvSpPr>
            <p:cNvPr id="22" name="文本框 7"/>
            <p:cNvSpPr txBox="1">
              <a:spLocks noChangeArrowheads="1"/>
            </p:cNvSpPr>
            <p:nvPr/>
          </p:nvSpPr>
          <p:spPr bwMode="auto">
            <a:xfrm>
              <a:off x="2744718" y="4843816"/>
              <a:ext cx="2047185" cy="5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400" b="1" dirty="0">
                  <a:solidFill>
                    <a:schemeClr val="bg1"/>
                  </a:solidFill>
                </a:rPr>
                <a:t>字符串</a:t>
              </a:r>
            </a:p>
          </p:txBody>
        </p:sp>
        <p:sp>
          <p:nvSpPr>
            <p:cNvPr id="23" name="文本框 7"/>
            <p:cNvSpPr txBox="1">
              <a:spLocks noChangeArrowheads="1"/>
            </p:cNvSpPr>
            <p:nvPr/>
          </p:nvSpPr>
          <p:spPr bwMode="auto">
            <a:xfrm>
              <a:off x="6527999" y="2519679"/>
              <a:ext cx="2233004" cy="71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3200" b="1">
                  <a:solidFill>
                    <a:schemeClr val="bg1"/>
                  </a:solidFill>
                </a:rPr>
                <a:t>动态规划</a:t>
              </a:r>
            </a:p>
          </p:txBody>
        </p:sp>
        <p:sp>
          <p:nvSpPr>
            <p:cNvPr id="24" name="文本框 7"/>
            <p:cNvSpPr txBox="1">
              <a:spLocks noChangeArrowheads="1"/>
            </p:cNvSpPr>
            <p:nvPr/>
          </p:nvSpPr>
          <p:spPr bwMode="auto">
            <a:xfrm>
              <a:off x="5450820" y="5396099"/>
              <a:ext cx="1357908"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列表</a:t>
              </a:r>
            </a:p>
          </p:txBody>
        </p:sp>
        <p:sp>
          <p:nvSpPr>
            <p:cNvPr id="25" name="文本框 7"/>
            <p:cNvSpPr txBox="1">
              <a:spLocks noChangeArrowheads="1"/>
            </p:cNvSpPr>
            <p:nvPr/>
          </p:nvSpPr>
          <p:spPr bwMode="auto">
            <a:xfrm>
              <a:off x="4236502" y="3747618"/>
              <a:ext cx="1357907" cy="5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400" b="1" dirty="0">
                  <a:solidFill>
                    <a:schemeClr val="bg1"/>
                  </a:solidFill>
                </a:rPr>
                <a:t>队列</a:t>
              </a:r>
            </a:p>
          </p:txBody>
        </p:sp>
        <p:sp>
          <p:nvSpPr>
            <p:cNvPr id="26" name="文本框 7"/>
            <p:cNvSpPr txBox="1">
              <a:spLocks noChangeArrowheads="1"/>
            </p:cNvSpPr>
            <p:nvPr/>
          </p:nvSpPr>
          <p:spPr bwMode="auto">
            <a:xfrm>
              <a:off x="5778300" y="3216198"/>
              <a:ext cx="1357907" cy="71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3200" b="1" dirty="0">
                  <a:solidFill>
                    <a:schemeClr val="bg1"/>
                  </a:solidFill>
                </a:rPr>
                <a:t>图论</a:t>
              </a:r>
            </a:p>
          </p:txBody>
        </p:sp>
        <p:sp>
          <p:nvSpPr>
            <p:cNvPr id="27" name="文本框 7"/>
            <p:cNvSpPr txBox="1">
              <a:spLocks noChangeArrowheads="1"/>
            </p:cNvSpPr>
            <p:nvPr/>
          </p:nvSpPr>
          <p:spPr bwMode="auto">
            <a:xfrm>
              <a:off x="5886369" y="1792605"/>
              <a:ext cx="2233004" cy="71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3200" b="1">
                  <a:solidFill>
                    <a:schemeClr val="bg1"/>
                  </a:solidFill>
                </a:rPr>
                <a:t>哈希表</a:t>
              </a:r>
            </a:p>
          </p:txBody>
        </p:sp>
        <p:sp>
          <p:nvSpPr>
            <p:cNvPr id="28" name="文本框 7"/>
            <p:cNvSpPr txBox="1">
              <a:spLocks noChangeArrowheads="1"/>
            </p:cNvSpPr>
            <p:nvPr/>
          </p:nvSpPr>
          <p:spPr bwMode="auto">
            <a:xfrm>
              <a:off x="8575543" y="2778442"/>
              <a:ext cx="1357907"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栈</a:t>
              </a:r>
            </a:p>
          </p:txBody>
        </p:sp>
        <p:sp>
          <p:nvSpPr>
            <p:cNvPr id="29" name="文本框 7"/>
            <p:cNvSpPr txBox="1">
              <a:spLocks noChangeArrowheads="1"/>
            </p:cNvSpPr>
            <p:nvPr/>
          </p:nvSpPr>
          <p:spPr bwMode="auto">
            <a:xfrm>
              <a:off x="8369697" y="3924222"/>
              <a:ext cx="1664867"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哈希映射</a:t>
              </a:r>
            </a:p>
          </p:txBody>
        </p:sp>
        <p:sp>
          <p:nvSpPr>
            <p:cNvPr id="30" name="文本框 7"/>
            <p:cNvSpPr txBox="1">
              <a:spLocks noChangeArrowheads="1"/>
            </p:cNvSpPr>
            <p:nvPr/>
          </p:nvSpPr>
          <p:spPr bwMode="auto">
            <a:xfrm>
              <a:off x="3643914" y="4278939"/>
              <a:ext cx="2045597"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树结构</a:t>
              </a:r>
            </a:p>
          </p:txBody>
        </p:sp>
        <p:sp>
          <p:nvSpPr>
            <p:cNvPr id="31" name="文本框 7"/>
            <p:cNvSpPr txBox="1">
              <a:spLocks noChangeArrowheads="1"/>
            </p:cNvSpPr>
            <p:nvPr/>
          </p:nvSpPr>
          <p:spPr bwMode="auto">
            <a:xfrm>
              <a:off x="5754096" y="4492785"/>
              <a:ext cx="1734310"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二叉树</a:t>
              </a:r>
            </a:p>
          </p:txBody>
        </p:sp>
        <p:sp>
          <p:nvSpPr>
            <p:cNvPr id="32" name="文本框 7"/>
            <p:cNvSpPr txBox="1">
              <a:spLocks noChangeArrowheads="1"/>
            </p:cNvSpPr>
            <p:nvPr/>
          </p:nvSpPr>
          <p:spPr bwMode="auto">
            <a:xfrm>
              <a:off x="4765101" y="4487393"/>
              <a:ext cx="1359496" cy="41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600" b="1">
                  <a:solidFill>
                    <a:schemeClr val="bg1"/>
                  </a:solidFill>
                </a:rPr>
                <a:t>桶排序</a:t>
              </a:r>
            </a:p>
          </p:txBody>
        </p:sp>
        <p:sp>
          <p:nvSpPr>
            <p:cNvPr id="33" name="文本框 7"/>
            <p:cNvSpPr txBox="1">
              <a:spLocks noChangeArrowheads="1"/>
            </p:cNvSpPr>
            <p:nvPr/>
          </p:nvSpPr>
          <p:spPr bwMode="auto">
            <a:xfrm>
              <a:off x="5264041" y="4975865"/>
              <a:ext cx="1734310" cy="5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400" b="1" dirty="0">
                  <a:solidFill>
                    <a:schemeClr val="bg1"/>
                  </a:solidFill>
                </a:rPr>
                <a:t>红黑树</a:t>
              </a:r>
            </a:p>
          </p:txBody>
        </p:sp>
        <p:sp>
          <p:nvSpPr>
            <p:cNvPr id="34" name="文本框 7"/>
            <p:cNvSpPr txBox="1">
              <a:spLocks noChangeArrowheads="1"/>
            </p:cNvSpPr>
            <p:nvPr/>
          </p:nvSpPr>
          <p:spPr bwMode="auto">
            <a:xfrm>
              <a:off x="6561271" y="5015548"/>
              <a:ext cx="2722168" cy="71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3200" b="1" dirty="0">
                  <a:solidFill>
                    <a:schemeClr val="bg1"/>
                  </a:solidFill>
                </a:rPr>
                <a:t>拓扑排序</a:t>
              </a:r>
            </a:p>
          </p:txBody>
        </p:sp>
        <p:sp>
          <p:nvSpPr>
            <p:cNvPr id="35" name="文本框 7"/>
            <p:cNvSpPr txBox="1">
              <a:spLocks noChangeArrowheads="1"/>
            </p:cNvSpPr>
            <p:nvPr/>
          </p:nvSpPr>
          <p:spPr bwMode="auto">
            <a:xfrm>
              <a:off x="6255859" y="5662915"/>
              <a:ext cx="2164711"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二叉平衡树</a:t>
              </a:r>
            </a:p>
          </p:txBody>
        </p:sp>
        <p:sp>
          <p:nvSpPr>
            <p:cNvPr id="37" name="文本框 7"/>
            <p:cNvSpPr txBox="1">
              <a:spLocks noChangeArrowheads="1"/>
            </p:cNvSpPr>
            <p:nvPr/>
          </p:nvSpPr>
          <p:spPr bwMode="auto">
            <a:xfrm>
              <a:off x="5412272" y="5845544"/>
              <a:ext cx="1818484" cy="41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600" b="1" dirty="0">
                  <a:solidFill>
                    <a:schemeClr val="bg1"/>
                  </a:solidFill>
                </a:rPr>
                <a:t>迭代器</a:t>
              </a:r>
            </a:p>
          </p:txBody>
        </p:sp>
        <p:sp>
          <p:nvSpPr>
            <p:cNvPr id="38" name="文本框 7"/>
            <p:cNvSpPr txBox="1">
              <a:spLocks noChangeArrowheads="1"/>
            </p:cNvSpPr>
            <p:nvPr/>
          </p:nvSpPr>
          <p:spPr bwMode="auto">
            <a:xfrm>
              <a:off x="3180559" y="2707799"/>
              <a:ext cx="2321943"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布隆过滤器</a:t>
              </a:r>
            </a:p>
          </p:txBody>
        </p:sp>
        <p:sp>
          <p:nvSpPr>
            <p:cNvPr id="39" name="文本框 7"/>
            <p:cNvSpPr txBox="1">
              <a:spLocks noChangeArrowheads="1"/>
            </p:cNvSpPr>
            <p:nvPr/>
          </p:nvSpPr>
          <p:spPr bwMode="auto">
            <a:xfrm>
              <a:off x="3992047" y="4940619"/>
              <a:ext cx="1357907"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桶排序</a:t>
              </a:r>
            </a:p>
          </p:txBody>
        </p:sp>
        <p:sp>
          <p:nvSpPr>
            <p:cNvPr id="40" name="文本框 7"/>
            <p:cNvSpPr txBox="1">
              <a:spLocks noChangeArrowheads="1"/>
            </p:cNvSpPr>
            <p:nvPr/>
          </p:nvSpPr>
          <p:spPr bwMode="auto">
            <a:xfrm>
              <a:off x="6206389" y="1438275"/>
              <a:ext cx="1357908"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枚举</a:t>
              </a:r>
            </a:p>
          </p:txBody>
        </p:sp>
        <p:sp>
          <p:nvSpPr>
            <p:cNvPr id="41" name="文本框 7"/>
            <p:cNvSpPr txBox="1">
              <a:spLocks noChangeArrowheads="1"/>
            </p:cNvSpPr>
            <p:nvPr/>
          </p:nvSpPr>
          <p:spPr bwMode="auto">
            <a:xfrm>
              <a:off x="3955201" y="2269012"/>
              <a:ext cx="1734310"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数论</a:t>
              </a:r>
            </a:p>
          </p:txBody>
        </p:sp>
        <p:sp>
          <p:nvSpPr>
            <p:cNvPr id="42" name="文本框 7"/>
            <p:cNvSpPr txBox="1">
              <a:spLocks noChangeArrowheads="1"/>
            </p:cNvSpPr>
            <p:nvPr/>
          </p:nvSpPr>
          <p:spPr bwMode="auto">
            <a:xfrm>
              <a:off x="4488603" y="1873409"/>
              <a:ext cx="1357908"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dirty="0">
                  <a:solidFill>
                    <a:schemeClr val="bg1"/>
                  </a:solidFill>
                </a:rPr>
                <a:t>查找</a:t>
              </a:r>
            </a:p>
          </p:txBody>
        </p:sp>
        <p:sp>
          <p:nvSpPr>
            <p:cNvPr id="43" name="文本框 7"/>
            <p:cNvSpPr txBox="1">
              <a:spLocks noChangeArrowheads="1"/>
            </p:cNvSpPr>
            <p:nvPr/>
          </p:nvSpPr>
          <p:spPr bwMode="auto">
            <a:xfrm>
              <a:off x="6651878" y="956152"/>
              <a:ext cx="1357907"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概率论</a:t>
              </a:r>
            </a:p>
          </p:txBody>
        </p:sp>
        <p:sp>
          <p:nvSpPr>
            <p:cNvPr id="44" name="文本框 7"/>
            <p:cNvSpPr txBox="1">
              <a:spLocks noChangeArrowheads="1"/>
            </p:cNvSpPr>
            <p:nvPr/>
          </p:nvSpPr>
          <p:spPr bwMode="auto">
            <a:xfrm>
              <a:off x="3354704" y="3256282"/>
              <a:ext cx="1357908" cy="4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概率论</a:t>
              </a:r>
            </a:p>
          </p:txBody>
        </p:sp>
        <p:sp>
          <p:nvSpPr>
            <p:cNvPr id="45" name="文本框 7"/>
            <p:cNvSpPr txBox="1">
              <a:spLocks noChangeArrowheads="1"/>
            </p:cNvSpPr>
            <p:nvPr/>
          </p:nvSpPr>
          <p:spPr bwMode="auto">
            <a:xfrm>
              <a:off x="6894079" y="1426884"/>
              <a:ext cx="1889953"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计算几何</a:t>
              </a:r>
            </a:p>
          </p:txBody>
        </p:sp>
        <p:sp>
          <p:nvSpPr>
            <p:cNvPr id="46" name="文本框 7"/>
            <p:cNvSpPr txBox="1">
              <a:spLocks noChangeArrowheads="1"/>
            </p:cNvSpPr>
            <p:nvPr/>
          </p:nvSpPr>
          <p:spPr bwMode="auto">
            <a:xfrm>
              <a:off x="3789633" y="5491480"/>
              <a:ext cx="2126595"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字符串算法</a:t>
              </a:r>
            </a:p>
          </p:txBody>
        </p:sp>
        <p:sp>
          <p:nvSpPr>
            <p:cNvPr id="47" name="文本框 7"/>
            <p:cNvSpPr txBox="1">
              <a:spLocks noChangeArrowheads="1"/>
            </p:cNvSpPr>
            <p:nvPr/>
          </p:nvSpPr>
          <p:spPr bwMode="auto">
            <a:xfrm>
              <a:off x="4422051" y="1089501"/>
              <a:ext cx="2458528"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对象</a:t>
              </a:r>
              <a:r>
                <a:rPr lang="en-US" altLang="zh-CN" sz="1800" b="1">
                  <a:solidFill>
                    <a:schemeClr val="bg1"/>
                  </a:solidFill>
                </a:rPr>
                <a:t>/</a:t>
              </a:r>
              <a:r>
                <a:rPr lang="zh-CN" altLang="en-US" sz="1800" b="1">
                  <a:solidFill>
                    <a:schemeClr val="bg1"/>
                  </a:solidFill>
                </a:rPr>
                <a:t>结构</a:t>
              </a:r>
            </a:p>
          </p:txBody>
        </p:sp>
        <p:sp>
          <p:nvSpPr>
            <p:cNvPr id="48" name="文本框 7"/>
            <p:cNvSpPr txBox="1">
              <a:spLocks noChangeArrowheads="1"/>
            </p:cNvSpPr>
            <p:nvPr/>
          </p:nvSpPr>
          <p:spPr bwMode="auto">
            <a:xfrm>
              <a:off x="6052971" y="1133949"/>
              <a:ext cx="1357907"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400" b="1">
                  <a:solidFill>
                    <a:schemeClr val="bg1"/>
                  </a:solidFill>
                </a:rPr>
                <a:t>计数</a:t>
              </a:r>
            </a:p>
          </p:txBody>
        </p:sp>
        <p:sp>
          <p:nvSpPr>
            <p:cNvPr id="49" name="文本框 7"/>
            <p:cNvSpPr txBox="1">
              <a:spLocks noChangeArrowheads="1"/>
            </p:cNvSpPr>
            <p:nvPr/>
          </p:nvSpPr>
          <p:spPr bwMode="auto">
            <a:xfrm>
              <a:off x="4228592" y="1427637"/>
              <a:ext cx="2139300" cy="4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dirty="0">
                  <a:solidFill>
                    <a:schemeClr val="bg1"/>
                  </a:solidFill>
                </a:rPr>
                <a:t>复杂数据结构</a:t>
              </a:r>
            </a:p>
          </p:txBody>
        </p:sp>
      </p:grpSp>
      <p:sp>
        <p:nvSpPr>
          <p:cNvPr id="50" name="矩形 3"/>
          <p:cNvSpPr>
            <a:spLocks noChangeArrowheads="1"/>
          </p:cNvSpPr>
          <p:nvPr/>
        </p:nvSpPr>
        <p:spPr bwMode="auto">
          <a:xfrm>
            <a:off x="415760" y="5091667"/>
            <a:ext cx="42886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600" dirty="0">
                <a:solidFill>
                  <a:srgbClr val="0070C0"/>
                </a:solidFill>
              </a:rPr>
              <a:t>算法是计算机科学领域最重要的基石之一</a:t>
            </a:r>
            <a:endParaRPr lang="en-US" altLang="zh-CN" sz="1600" dirty="0">
              <a:solidFill>
                <a:srgbClr val="0070C0"/>
              </a:solidFill>
            </a:endParaRPr>
          </a:p>
          <a:p>
            <a:pPr algn="ctr">
              <a:lnSpc>
                <a:spcPct val="100000"/>
              </a:lnSpc>
              <a:spcBef>
                <a:spcPct val="0"/>
              </a:spcBef>
              <a:buFontTx/>
              <a:buNone/>
            </a:pPr>
            <a:endParaRPr lang="en-US" altLang="zh-CN" sz="1600" dirty="0">
              <a:solidFill>
                <a:srgbClr val="0070C0"/>
              </a:solidFill>
            </a:endParaRPr>
          </a:p>
          <a:p>
            <a:pPr algn="ctr">
              <a:lnSpc>
                <a:spcPct val="100000"/>
              </a:lnSpc>
              <a:spcBef>
                <a:spcPct val="0"/>
              </a:spcBef>
              <a:buFontTx/>
              <a:buNone/>
            </a:pPr>
            <a:r>
              <a:rPr lang="en-US" altLang="zh-CN" sz="1600" dirty="0">
                <a:solidFill>
                  <a:srgbClr val="0070C0"/>
                </a:solidFill>
              </a:rPr>
              <a:t>                                      </a:t>
            </a:r>
            <a:r>
              <a:rPr lang="zh-CN" altLang="en-US" sz="1600" dirty="0">
                <a:solidFill>
                  <a:srgbClr val="0070C0"/>
                </a:solidFill>
              </a:rPr>
              <a:t>           </a:t>
            </a:r>
            <a:r>
              <a:rPr lang="en-US" altLang="zh-CN" sz="1600" dirty="0">
                <a:solidFill>
                  <a:srgbClr val="0070C0"/>
                </a:solidFill>
              </a:rPr>
              <a:t> ——</a:t>
            </a:r>
            <a:r>
              <a:rPr lang="zh-CN" altLang="en-US" sz="1600" dirty="0">
                <a:solidFill>
                  <a:srgbClr val="0070C0"/>
                </a:solidFill>
              </a:rPr>
              <a:t>李开复</a:t>
            </a:r>
            <a:endParaRPr lang="en-US" altLang="zh-CN" sz="1600"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08012" y="312881"/>
            <a:ext cx="3164205"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软件类题目类型</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 name="圆角矩形 2"/>
          <p:cNvSpPr/>
          <p:nvPr/>
        </p:nvSpPr>
        <p:spPr>
          <a:xfrm>
            <a:off x="786130" y="49260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4" name="矩形 2"/>
          <p:cNvSpPr>
            <a:spLocks noChangeArrowheads="1"/>
          </p:cNvSpPr>
          <p:nvPr/>
        </p:nvSpPr>
        <p:spPr bwMode="auto">
          <a:xfrm>
            <a:off x="786130" y="1227033"/>
            <a:ext cx="5395645" cy="4630114"/>
          </a:xfrm>
          <a:prstGeom prst="rect">
            <a:avLst/>
          </a:prstGeom>
          <a:noFill/>
          <a:ln w="9525">
            <a:solidFill>
              <a:srgbClr val="000000"/>
            </a:solidFill>
            <a:prstDash val="dash"/>
            <a:miter lim="800000"/>
          </a:ln>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题目类型</a:t>
            </a:r>
            <a:endParaRPr lang="en-US" altLang="zh-CN" sz="1510" b="1" dirty="0">
              <a:solidFill>
                <a:srgbClr val="FF3300"/>
              </a:solidFill>
            </a:endParaRPr>
          </a:p>
          <a:p>
            <a:pPr eaLnBrk="1" hangingPunct="1">
              <a:lnSpc>
                <a:spcPct val="130000"/>
              </a:lnSpc>
              <a:spcBef>
                <a:spcPct val="0"/>
              </a:spcBef>
              <a:buFontTx/>
              <a:buNone/>
              <a:defRPr/>
            </a:pPr>
            <a:r>
              <a:rPr lang="zh-CN" altLang="en-US" sz="1510" b="1" dirty="0"/>
              <a:t>结果填空题</a:t>
            </a:r>
            <a:r>
              <a:rPr lang="zh-CN" altLang="en-US" sz="1510" dirty="0"/>
              <a:t>：题目描述一个具有确定解的问题。要求选手对问题的解填空。</a:t>
            </a:r>
            <a:endParaRPr lang="en-US" altLang="zh-CN" sz="1510" dirty="0"/>
          </a:p>
          <a:p>
            <a:pPr eaLnBrk="1" hangingPunct="1">
              <a:lnSpc>
                <a:spcPct val="130000"/>
              </a:lnSpc>
              <a:spcBef>
                <a:spcPct val="0"/>
              </a:spcBef>
              <a:buFontTx/>
              <a:buNone/>
              <a:defRPr/>
            </a:pPr>
            <a:r>
              <a:rPr lang="zh-CN" altLang="en-US" sz="1510" b="1" dirty="0"/>
              <a:t>编程大题</a:t>
            </a:r>
            <a:r>
              <a:rPr lang="zh-CN" altLang="en-US" sz="1510" dirty="0"/>
              <a:t>：题目包含明确的问题描述、输入和输出格式，以及用于解释问题的样例数据。</a:t>
            </a:r>
            <a:r>
              <a:rPr lang="zh-CN" altLang="zh-CN" sz="1510" dirty="0"/>
              <a:t>编程大题一定是有明确客观的标准来判断结果是否正确，并可以通过程序对结果进行评判。</a:t>
            </a:r>
            <a:endParaRPr lang="en-US" altLang="zh-CN" sz="1510" dirty="0"/>
          </a:p>
          <a:p>
            <a:pPr eaLnBrk="1" hangingPunct="1">
              <a:lnSpc>
                <a:spcPct val="130000"/>
              </a:lnSpc>
              <a:spcBef>
                <a:spcPct val="0"/>
              </a:spcBef>
              <a:buFontTx/>
              <a:buNone/>
              <a:defRPr/>
            </a:pPr>
            <a:endParaRPr lang="en-US" altLang="zh-CN" sz="1510" b="1" dirty="0">
              <a:latin typeface="幼圆" panose="02010509060101010101" pitchFamily="49" charset="-122"/>
              <a:ea typeface="幼圆" panose="02010509060101010101" pitchFamily="49" charset="-122"/>
            </a:endParaRPr>
          </a:p>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竞赛赛程 </a:t>
            </a:r>
            <a:endParaRPr lang="en-US" altLang="zh-CN" sz="1510" b="1" dirty="0">
              <a:solidFill>
                <a:srgbClr val="FF3300"/>
              </a:solidFill>
            </a:endParaRPr>
          </a:p>
          <a:p>
            <a:pPr eaLnBrk="1" hangingPunct="1">
              <a:lnSpc>
                <a:spcPct val="130000"/>
              </a:lnSpc>
              <a:spcBef>
                <a:spcPct val="0"/>
              </a:spcBef>
              <a:buFontTx/>
              <a:buNone/>
              <a:defRPr/>
            </a:pPr>
            <a:r>
              <a:rPr lang="zh-CN" altLang="en-US" sz="1510" dirty="0"/>
              <a:t>时长：</a:t>
            </a:r>
            <a:r>
              <a:rPr lang="en-US" altLang="zh-CN" sz="1510" dirty="0"/>
              <a:t>4 </a:t>
            </a:r>
            <a:r>
              <a:rPr lang="zh-CN" altLang="en-US" sz="1510" dirty="0"/>
              <a:t>小时。 </a:t>
            </a:r>
            <a:r>
              <a:rPr lang="en-US" altLang="zh-CN" sz="1510" dirty="0"/>
              <a:t> </a:t>
            </a:r>
          </a:p>
          <a:p>
            <a:pPr eaLnBrk="1" hangingPunct="1">
              <a:lnSpc>
                <a:spcPct val="130000"/>
              </a:lnSpc>
              <a:spcBef>
                <a:spcPct val="0"/>
              </a:spcBef>
              <a:buFontTx/>
              <a:buNone/>
              <a:defRPr/>
            </a:pPr>
            <a:endParaRPr lang="en-US" altLang="zh-CN" sz="1510" dirty="0"/>
          </a:p>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竞赛形式</a:t>
            </a:r>
            <a:endParaRPr lang="en-US" altLang="zh-CN" sz="1510" b="1" dirty="0">
              <a:solidFill>
                <a:srgbClr val="FF3300"/>
              </a:solidFill>
            </a:endParaRPr>
          </a:p>
          <a:p>
            <a:pPr eaLnBrk="1" hangingPunct="1">
              <a:lnSpc>
                <a:spcPct val="130000"/>
              </a:lnSpc>
              <a:spcBef>
                <a:spcPct val="0"/>
              </a:spcBef>
              <a:buFontTx/>
              <a:buNone/>
              <a:defRPr/>
            </a:pPr>
            <a:r>
              <a:rPr lang="zh-CN" altLang="en-US" sz="1510" dirty="0"/>
              <a:t>个人赛，一人一机，全程独立机考。 </a:t>
            </a:r>
            <a:endParaRPr lang="en-US" altLang="zh-CN" sz="1510" dirty="0"/>
          </a:p>
          <a:p>
            <a:pPr eaLnBrk="1" hangingPunct="1">
              <a:lnSpc>
                <a:spcPct val="130000"/>
              </a:lnSpc>
              <a:spcBef>
                <a:spcPct val="0"/>
              </a:spcBef>
              <a:buFontTx/>
              <a:buNone/>
              <a:defRPr/>
            </a:pPr>
            <a:r>
              <a:rPr lang="zh-CN" altLang="en-US" sz="1510" dirty="0"/>
              <a:t>选手答题过程中无法访问互联网，也不允许使用本机以外的资源（如 </a:t>
            </a:r>
            <a:r>
              <a:rPr lang="en-US" altLang="zh-CN" sz="1510" dirty="0"/>
              <a:t>USB </a:t>
            </a:r>
            <a:r>
              <a:rPr lang="zh-CN" altLang="en-US" sz="1510" dirty="0"/>
              <a:t>连接）。 </a:t>
            </a:r>
            <a:endParaRPr lang="en-US" altLang="zh-CN" sz="1510" dirty="0"/>
          </a:p>
          <a:p>
            <a:pPr eaLnBrk="1" hangingPunct="1">
              <a:lnSpc>
                <a:spcPct val="130000"/>
              </a:lnSpc>
              <a:spcBef>
                <a:spcPct val="0"/>
              </a:spcBef>
              <a:buFontTx/>
              <a:buNone/>
              <a:defRPr/>
            </a:pPr>
            <a:r>
              <a:rPr lang="zh-CN" altLang="en-US" sz="1510" dirty="0"/>
              <a:t>全程严格监考。</a:t>
            </a:r>
            <a:endParaRPr lang="en-US" altLang="zh-CN" sz="1510" dirty="0"/>
          </a:p>
        </p:txBody>
      </p:sp>
      <p:sp>
        <p:nvSpPr>
          <p:cNvPr id="5" name="矩形 4"/>
          <p:cNvSpPr/>
          <p:nvPr/>
        </p:nvSpPr>
        <p:spPr>
          <a:xfrm>
            <a:off x="6356699" y="1349861"/>
            <a:ext cx="4807169" cy="4374274"/>
          </a:xfrm>
          <a:prstGeom prst="rect">
            <a:avLst/>
          </a:prstGeom>
          <a:ln>
            <a:solidFill>
              <a:schemeClr val="tx1">
                <a:lumMod val="65000"/>
                <a:lumOff val="35000"/>
              </a:schemeClr>
            </a:solidFill>
            <a:prstDash val="dash"/>
          </a:ln>
        </p:spPr>
        <p:txBody>
          <a:bodyPr wrap="square">
            <a:spAutoFit/>
          </a:bodyPr>
          <a:lstStyle/>
          <a:p>
            <a:pPr>
              <a:defRPr/>
            </a:pPr>
            <a:endParaRPr lang="en-US" altLang="zh-CN" sz="1325" dirty="0">
              <a:latin typeface="微软雅黑" panose="020B0703020204020201" pitchFamily="34" charset="-122"/>
              <a:ea typeface="微软雅黑" panose="020B0703020204020201" pitchFamily="34" charset="-122"/>
            </a:endParaRPr>
          </a:p>
          <a:p>
            <a:pPr>
              <a:defRPr/>
            </a:pP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真题</a:t>
            </a: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对于一个整数，能整除这个整数的数称为这个数的约数。</a:t>
            </a:r>
          </a:p>
          <a:p>
            <a:pPr>
              <a:defRPr/>
            </a:pPr>
            <a:r>
              <a:rPr lang="zh-CN" altLang="en-US" sz="1325" dirty="0">
                <a:latin typeface="微软雅黑" panose="020B0703020204020201" pitchFamily="34" charset="-122"/>
                <a:ea typeface="微软雅黑" panose="020B0703020204020201" pitchFamily="34" charset="-122"/>
              </a:rPr>
              <a:t>例如：</a:t>
            </a:r>
            <a:r>
              <a:rPr lang="en-US" altLang="zh-CN" sz="1325" dirty="0">
                <a:latin typeface="微软雅黑" panose="020B0703020204020201" pitchFamily="34" charset="-122"/>
                <a:ea typeface="微软雅黑" panose="020B0703020204020201" pitchFamily="34" charset="-122"/>
              </a:rPr>
              <a:t>1, 2, 3, 6 </a:t>
            </a:r>
            <a:r>
              <a:rPr lang="zh-CN" altLang="en-US" sz="1325" dirty="0">
                <a:latin typeface="微软雅黑" panose="020B0703020204020201" pitchFamily="34" charset="-122"/>
                <a:ea typeface="微软雅黑" panose="020B0703020204020201" pitchFamily="34" charset="-122"/>
              </a:rPr>
              <a:t>都是 </a:t>
            </a:r>
            <a:r>
              <a:rPr lang="en-US" altLang="zh-CN" sz="1325" dirty="0">
                <a:latin typeface="微软雅黑" panose="020B0703020204020201" pitchFamily="34" charset="-122"/>
                <a:ea typeface="微软雅黑" panose="020B0703020204020201" pitchFamily="34" charset="-122"/>
              </a:rPr>
              <a:t>6 </a:t>
            </a:r>
            <a:r>
              <a:rPr lang="zh-CN" altLang="en-US" sz="1325" dirty="0">
                <a:latin typeface="微软雅黑" panose="020B0703020204020201" pitchFamily="34" charset="-122"/>
                <a:ea typeface="微软雅黑" panose="020B0703020204020201" pitchFamily="34" charset="-122"/>
              </a:rPr>
              <a:t>的约数。</a:t>
            </a:r>
          </a:p>
          <a:p>
            <a:pPr>
              <a:defRPr/>
            </a:pPr>
            <a:r>
              <a:rPr lang="zh-CN" altLang="en-US" sz="1325" dirty="0">
                <a:latin typeface="微软雅黑" panose="020B0703020204020201" pitchFamily="34" charset="-122"/>
                <a:ea typeface="微软雅黑" panose="020B0703020204020201" pitchFamily="34" charset="-122"/>
              </a:rPr>
              <a:t>请问 </a:t>
            </a:r>
            <a:r>
              <a:rPr lang="en-US" altLang="zh-CN" sz="1325" dirty="0">
                <a:latin typeface="微软雅黑" panose="020B0703020204020201" pitchFamily="34" charset="-122"/>
                <a:ea typeface="微软雅黑" panose="020B0703020204020201" pitchFamily="34" charset="-122"/>
              </a:rPr>
              <a:t>78120 </a:t>
            </a:r>
            <a:r>
              <a:rPr lang="zh-CN" altLang="en-US" sz="1325" dirty="0">
                <a:latin typeface="微软雅黑" panose="020B0703020204020201" pitchFamily="34" charset="-122"/>
                <a:ea typeface="微软雅黑" panose="020B0703020204020201" pitchFamily="34" charset="-122"/>
              </a:rPr>
              <a:t>有多少个约数。</a:t>
            </a:r>
            <a:endParaRPr lang="en-US" altLang="zh-CN" sz="1325" dirty="0">
              <a:latin typeface="微软雅黑" panose="020B0703020204020201" pitchFamily="34" charset="-122"/>
              <a:ea typeface="微软雅黑" panose="020B0703020204020201" pitchFamily="34" charset="-122"/>
            </a:endParaRPr>
          </a:p>
          <a:p>
            <a:pPr>
              <a:defRPr/>
            </a:pPr>
            <a:endParaRPr lang="en-US" altLang="zh-CN" sz="1325" dirty="0">
              <a:latin typeface="微软雅黑" panose="020B0703020204020201" pitchFamily="34" charset="-122"/>
              <a:ea typeface="微软雅黑" panose="020B0703020204020201" pitchFamily="34" charset="-122"/>
            </a:endParaRPr>
          </a:p>
          <a:p>
            <a:pPr>
              <a:defRPr/>
            </a:pP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真题</a:t>
            </a: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小蓝每天都锻炼身体。正常情况下，小蓝每天跑 </a:t>
            </a: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千米。如果某天是周一或者月初（</a:t>
            </a: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日），为了激励自己，小蓝要跑 </a:t>
            </a:r>
            <a:r>
              <a:rPr lang="en-US" altLang="zh-CN" sz="1325" dirty="0">
                <a:latin typeface="微软雅黑" panose="020B0703020204020201" pitchFamily="34" charset="-122"/>
                <a:ea typeface="微软雅黑" panose="020B0703020204020201" pitchFamily="34" charset="-122"/>
              </a:rPr>
              <a:t>2 </a:t>
            </a:r>
            <a:r>
              <a:rPr lang="zh-CN" altLang="en-US" sz="1325" dirty="0">
                <a:latin typeface="微软雅黑" panose="020B0703020204020201" pitchFamily="34" charset="-122"/>
                <a:ea typeface="微软雅黑" panose="020B0703020204020201" pitchFamily="34" charset="-122"/>
              </a:rPr>
              <a:t>千米。如果同时是周一或月初，小蓝也是跑 </a:t>
            </a:r>
            <a:r>
              <a:rPr lang="en-US" altLang="zh-CN" sz="1325" dirty="0">
                <a:latin typeface="微软雅黑" panose="020B0703020204020201" pitchFamily="34" charset="-122"/>
                <a:ea typeface="微软雅黑" panose="020B0703020204020201" pitchFamily="34" charset="-122"/>
              </a:rPr>
              <a:t>2 </a:t>
            </a:r>
            <a:r>
              <a:rPr lang="zh-CN" altLang="en-US" sz="1325" dirty="0">
                <a:latin typeface="微软雅黑" panose="020B0703020204020201" pitchFamily="34" charset="-122"/>
                <a:ea typeface="微软雅黑" panose="020B0703020204020201" pitchFamily="34" charset="-122"/>
              </a:rPr>
              <a:t>千米。</a:t>
            </a:r>
          </a:p>
          <a:p>
            <a:pPr>
              <a:defRPr/>
            </a:pPr>
            <a:r>
              <a:rPr lang="zh-CN" altLang="en-US" sz="1325" dirty="0">
                <a:latin typeface="微软雅黑" panose="020B0703020204020201" pitchFamily="34" charset="-122"/>
                <a:ea typeface="微软雅黑" panose="020B0703020204020201" pitchFamily="34" charset="-122"/>
              </a:rPr>
              <a:t>小蓝跑步已经坚持了很长时间，从 </a:t>
            </a:r>
            <a:r>
              <a:rPr lang="en-US" altLang="zh-CN" sz="1325" dirty="0">
                <a:latin typeface="微软雅黑" panose="020B0703020204020201" pitchFamily="34" charset="-122"/>
                <a:ea typeface="微软雅黑" panose="020B0703020204020201" pitchFamily="34" charset="-122"/>
              </a:rPr>
              <a:t>2000 </a:t>
            </a:r>
            <a:r>
              <a:rPr lang="zh-CN" altLang="en-US" sz="1325" dirty="0">
                <a:latin typeface="微软雅黑" panose="020B0703020204020201" pitchFamily="34" charset="-122"/>
                <a:ea typeface="微软雅黑" panose="020B0703020204020201" pitchFamily="34" charset="-122"/>
              </a:rPr>
              <a:t>年 </a:t>
            </a: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月 </a:t>
            </a: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日周六（含）到 </a:t>
            </a:r>
            <a:r>
              <a:rPr lang="en-US" altLang="zh-CN" sz="1325" dirty="0">
                <a:latin typeface="微软雅黑" panose="020B0703020204020201" pitchFamily="34" charset="-122"/>
                <a:ea typeface="微软雅黑" panose="020B0703020204020201" pitchFamily="34" charset="-122"/>
              </a:rPr>
              <a:t>2020 </a:t>
            </a:r>
            <a:r>
              <a:rPr lang="zh-CN" altLang="en-US" sz="1325" dirty="0">
                <a:latin typeface="微软雅黑" panose="020B0703020204020201" pitchFamily="34" charset="-122"/>
                <a:ea typeface="微软雅黑" panose="020B0703020204020201" pitchFamily="34" charset="-122"/>
              </a:rPr>
              <a:t>年</a:t>
            </a:r>
            <a:r>
              <a:rPr lang="en-US" altLang="zh-CN" sz="1325" dirty="0">
                <a:latin typeface="微软雅黑" panose="020B0703020204020201" pitchFamily="34" charset="-122"/>
                <a:ea typeface="微软雅黑" panose="020B0703020204020201" pitchFamily="34" charset="-122"/>
              </a:rPr>
              <a:t>10 </a:t>
            </a:r>
            <a:r>
              <a:rPr lang="zh-CN" altLang="en-US" sz="1325" dirty="0">
                <a:latin typeface="微软雅黑" panose="020B0703020204020201" pitchFamily="34" charset="-122"/>
                <a:ea typeface="微软雅黑" panose="020B0703020204020201" pitchFamily="34" charset="-122"/>
              </a:rPr>
              <a:t>月 </a:t>
            </a: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日周四（含）。请问这段时间小蓝总共跑步多少千米？</a:t>
            </a:r>
          </a:p>
          <a:p>
            <a:pPr>
              <a:defRPr/>
            </a:pPr>
            <a:endParaRPr lang="en-US" altLang="zh-CN" sz="1325" dirty="0">
              <a:latin typeface="微软雅黑" panose="020B0703020204020201" pitchFamily="34" charset="-122"/>
              <a:ea typeface="微软雅黑" panose="020B0703020204020201" pitchFamily="34" charset="-122"/>
            </a:endParaRPr>
          </a:p>
          <a:p>
            <a:pPr>
              <a:defRPr/>
            </a:pP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真题</a:t>
            </a: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小蓝正在学习一门神奇的语言，这门语言中的单词都是由小写英文字母组成，有些单词很长，远远超过正常英文单词的长度。小蓝学了很长时间也记不住一些单词，他准备不再完全记忆这些单词，而是根据单词中哪个字母出现得最多来分辨单词。</a:t>
            </a:r>
          </a:p>
          <a:p>
            <a:pPr>
              <a:defRPr/>
            </a:pPr>
            <a:r>
              <a:rPr lang="zh-CN" altLang="en-US" sz="1325" dirty="0">
                <a:latin typeface="微软雅黑" panose="020B0703020204020201" pitchFamily="34" charset="-122"/>
                <a:ea typeface="微软雅黑" panose="020B0703020204020201" pitchFamily="34" charset="-122"/>
              </a:rPr>
              <a:t>现在，请你帮助小蓝，给了一个单词后，帮助他找到出现最多的字母和这个字母出现的次数。</a:t>
            </a:r>
            <a:endParaRPr lang="en-US" altLang="zh-CN" sz="1325" dirty="0">
              <a:latin typeface="微软雅黑" panose="020B0703020204020201" pitchFamily="34" charset="-122"/>
              <a:ea typeface="微软雅黑" panose="020B0703020204020201" pitchFamily="34" charset="-122"/>
            </a:endParaRPr>
          </a:p>
          <a:p>
            <a:pPr>
              <a:defRPr/>
            </a:pPr>
            <a:endParaRPr lang="en-US" altLang="zh-CN" sz="1325" dirty="0">
              <a:latin typeface="微软雅黑" panose="020B0703020204020201" pitchFamily="34" charset="-122"/>
              <a:ea typeface="微软雅黑" panose="020B0703020204020201"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08012" y="312881"/>
            <a:ext cx="3164205"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电子</a:t>
            </a:r>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类竞赛内容</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 name="圆角矩形 2"/>
          <p:cNvSpPr/>
          <p:nvPr/>
        </p:nvSpPr>
        <p:spPr>
          <a:xfrm>
            <a:off x="786130" y="49260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4" name="矩形 22"/>
          <p:cNvSpPr>
            <a:spLocks noChangeArrowheads="1"/>
          </p:cNvSpPr>
          <p:nvPr/>
        </p:nvSpPr>
        <p:spPr bwMode="auto">
          <a:xfrm>
            <a:off x="913422" y="3105765"/>
            <a:ext cx="3403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ts val="1135"/>
              </a:spcBef>
              <a:buNone/>
            </a:pPr>
            <a:r>
              <a:rPr lang="zh-CN" altLang="en-US" sz="1700" dirty="0"/>
              <a:t>考查</a:t>
            </a:r>
            <a:r>
              <a:rPr lang="zh-CN" altLang="en-US" sz="2000" b="1" dirty="0"/>
              <a:t>工程能力</a:t>
            </a:r>
            <a:r>
              <a:rPr lang="zh-CN" altLang="en-US" sz="1700" dirty="0"/>
              <a:t>和</a:t>
            </a:r>
            <a:r>
              <a:rPr lang="zh-CN" altLang="en-US" sz="2000" b="1" dirty="0"/>
              <a:t>实际应用水平</a:t>
            </a:r>
            <a:endParaRPr lang="en-US" altLang="zh-CN" sz="2645" b="1" dirty="0"/>
          </a:p>
        </p:txBody>
      </p:sp>
      <p:grpSp>
        <p:nvGrpSpPr>
          <p:cNvPr id="5" name="组合 1"/>
          <p:cNvGrpSpPr/>
          <p:nvPr/>
        </p:nvGrpSpPr>
        <p:grpSpPr bwMode="auto">
          <a:xfrm>
            <a:off x="5268036" y="852608"/>
            <a:ext cx="6041902" cy="5408325"/>
            <a:chOff x="3678148" y="0"/>
            <a:chExt cx="7219246" cy="6858001"/>
          </a:xfrm>
        </p:grpSpPr>
        <p:pic>
          <p:nvPicPr>
            <p:cNvPr id="6" name="图片 1" descr="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148" y="0"/>
              <a:ext cx="689396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678148" y="0"/>
              <a:ext cx="6893841" cy="6858001"/>
            </a:xfrm>
            <a:prstGeom prst="rect">
              <a:avLst/>
            </a:prstGeom>
            <a:solidFill>
              <a:srgbClr val="015A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dirty="0">
                <a:solidFill>
                  <a:schemeClr val="bg1"/>
                </a:solidFill>
                <a:ea typeface="微软雅黑" panose="020B0703020204020201" pitchFamily="34" charset="-122"/>
              </a:endParaRPr>
            </a:p>
          </p:txBody>
        </p:sp>
        <p:sp>
          <p:nvSpPr>
            <p:cNvPr id="8" name="文本框 7"/>
            <p:cNvSpPr txBox="1">
              <a:spLocks noChangeArrowheads="1"/>
            </p:cNvSpPr>
            <p:nvPr/>
          </p:nvSpPr>
          <p:spPr bwMode="auto">
            <a:xfrm>
              <a:off x="6991351" y="2679468"/>
              <a:ext cx="1825625" cy="199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4800" b="1">
                  <a:solidFill>
                    <a:schemeClr val="bg1"/>
                  </a:solidFill>
                </a:rPr>
                <a:t>电路基础</a:t>
              </a:r>
            </a:p>
          </p:txBody>
        </p:sp>
        <p:sp>
          <p:nvSpPr>
            <p:cNvPr id="9" name="文本框 7"/>
            <p:cNvSpPr txBox="1">
              <a:spLocks noChangeArrowheads="1"/>
            </p:cNvSpPr>
            <p:nvPr/>
          </p:nvSpPr>
          <p:spPr bwMode="auto">
            <a:xfrm>
              <a:off x="4986135" y="4469382"/>
              <a:ext cx="4125911" cy="66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b="1">
                  <a:solidFill>
                    <a:schemeClr val="bg1"/>
                  </a:solidFill>
                </a:rPr>
                <a:t>模拟</a:t>
              </a:r>
              <a:r>
                <a:rPr lang="en-US" altLang="zh-CN" b="1">
                  <a:solidFill>
                    <a:schemeClr val="bg1"/>
                  </a:solidFill>
                </a:rPr>
                <a:t>/</a:t>
              </a:r>
              <a:r>
                <a:rPr lang="zh-CN" altLang="en-US" b="1">
                  <a:solidFill>
                    <a:schemeClr val="bg1"/>
                  </a:solidFill>
                </a:rPr>
                <a:t>数字电子技术</a:t>
              </a:r>
            </a:p>
          </p:txBody>
        </p:sp>
        <p:sp>
          <p:nvSpPr>
            <p:cNvPr id="10" name="文本框 7"/>
            <p:cNvSpPr txBox="1">
              <a:spLocks noChangeArrowheads="1"/>
            </p:cNvSpPr>
            <p:nvPr/>
          </p:nvSpPr>
          <p:spPr bwMode="auto">
            <a:xfrm>
              <a:off x="5761355" y="5021508"/>
              <a:ext cx="3006725" cy="58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2400" b="1">
                  <a:solidFill>
                    <a:schemeClr val="bg1"/>
                  </a:solidFill>
                </a:rPr>
                <a:t>STM32 </a:t>
              </a:r>
              <a:r>
                <a:rPr lang="zh-CN" altLang="en-US" sz="2400" b="1">
                  <a:solidFill>
                    <a:schemeClr val="bg1"/>
                  </a:solidFill>
                </a:rPr>
                <a:t>处理器</a:t>
              </a:r>
            </a:p>
          </p:txBody>
        </p:sp>
        <p:sp>
          <p:nvSpPr>
            <p:cNvPr id="11" name="文本框 7"/>
            <p:cNvSpPr txBox="1">
              <a:spLocks noChangeArrowheads="1"/>
            </p:cNvSpPr>
            <p:nvPr/>
          </p:nvSpPr>
          <p:spPr bwMode="auto">
            <a:xfrm>
              <a:off x="6592888" y="2066694"/>
              <a:ext cx="2987675" cy="7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3200" b="1">
                  <a:solidFill>
                    <a:schemeClr val="bg1"/>
                  </a:solidFill>
                </a:rPr>
                <a:t>无线传感器</a:t>
              </a:r>
            </a:p>
          </p:txBody>
        </p:sp>
        <p:sp>
          <p:nvSpPr>
            <p:cNvPr id="12" name="文本框 7"/>
            <p:cNvSpPr txBox="1">
              <a:spLocks noChangeArrowheads="1"/>
            </p:cNvSpPr>
            <p:nvPr/>
          </p:nvSpPr>
          <p:spPr bwMode="auto">
            <a:xfrm>
              <a:off x="4445318" y="2701298"/>
              <a:ext cx="2819400" cy="7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3200" b="1" dirty="0">
                  <a:solidFill>
                    <a:schemeClr val="bg1"/>
                  </a:solidFill>
                </a:rPr>
                <a:t>传感器应用</a:t>
              </a:r>
            </a:p>
          </p:txBody>
        </p:sp>
        <p:sp>
          <p:nvSpPr>
            <p:cNvPr id="13" name="文本框 7"/>
            <p:cNvSpPr txBox="1">
              <a:spLocks noChangeArrowheads="1"/>
            </p:cNvSpPr>
            <p:nvPr/>
          </p:nvSpPr>
          <p:spPr bwMode="auto">
            <a:xfrm>
              <a:off x="3818714" y="3364463"/>
              <a:ext cx="3725863" cy="7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3200" b="1">
                  <a:solidFill>
                    <a:schemeClr val="bg1"/>
                  </a:solidFill>
                </a:rPr>
                <a:t>微控制器编程</a:t>
              </a:r>
            </a:p>
          </p:txBody>
        </p:sp>
        <p:sp>
          <p:nvSpPr>
            <p:cNvPr id="14" name="文本框 7"/>
            <p:cNvSpPr txBox="1">
              <a:spLocks noChangeArrowheads="1"/>
            </p:cNvSpPr>
            <p:nvPr/>
          </p:nvSpPr>
          <p:spPr bwMode="auto">
            <a:xfrm>
              <a:off x="8500269" y="2701298"/>
              <a:ext cx="2327276" cy="50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 原理图</a:t>
              </a:r>
            </a:p>
          </p:txBody>
        </p:sp>
        <p:sp>
          <p:nvSpPr>
            <p:cNvPr id="15" name="文本框 7"/>
            <p:cNvSpPr txBox="1">
              <a:spLocks noChangeArrowheads="1"/>
            </p:cNvSpPr>
            <p:nvPr/>
          </p:nvSpPr>
          <p:spPr bwMode="auto">
            <a:xfrm>
              <a:off x="8444301" y="3817350"/>
              <a:ext cx="2335212" cy="50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2000" b="1">
                  <a:solidFill>
                    <a:schemeClr val="bg1"/>
                  </a:solidFill>
                </a:rPr>
                <a:t> PCB </a:t>
              </a:r>
              <a:r>
                <a:rPr lang="zh-CN" altLang="en-US" sz="2000" b="1">
                  <a:solidFill>
                    <a:schemeClr val="bg1"/>
                  </a:solidFill>
                </a:rPr>
                <a:t>设计</a:t>
              </a:r>
            </a:p>
          </p:txBody>
        </p:sp>
        <p:sp>
          <p:nvSpPr>
            <p:cNvPr id="16" name="文本框 7"/>
            <p:cNvSpPr txBox="1">
              <a:spLocks noChangeArrowheads="1"/>
            </p:cNvSpPr>
            <p:nvPr/>
          </p:nvSpPr>
          <p:spPr bwMode="auto">
            <a:xfrm>
              <a:off x="5855018" y="753566"/>
              <a:ext cx="2090737" cy="33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100" b="1">
                  <a:solidFill>
                    <a:schemeClr val="bg1"/>
                  </a:solidFill>
                </a:rPr>
                <a:t>参数与选型</a:t>
              </a:r>
            </a:p>
          </p:txBody>
        </p:sp>
        <p:sp>
          <p:nvSpPr>
            <p:cNvPr id="17" name="文本框 7"/>
            <p:cNvSpPr txBox="1">
              <a:spLocks noChangeArrowheads="1"/>
            </p:cNvSpPr>
            <p:nvPr/>
          </p:nvSpPr>
          <p:spPr bwMode="auto">
            <a:xfrm>
              <a:off x="5100639" y="1594651"/>
              <a:ext cx="3498850" cy="58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400" b="1">
                  <a:solidFill>
                    <a:schemeClr val="bg1"/>
                  </a:solidFill>
                </a:rPr>
                <a:t>工程生产文件输出</a:t>
              </a:r>
            </a:p>
          </p:txBody>
        </p:sp>
        <p:sp>
          <p:nvSpPr>
            <p:cNvPr id="18" name="文本框 7"/>
            <p:cNvSpPr txBox="1">
              <a:spLocks noChangeArrowheads="1"/>
            </p:cNvSpPr>
            <p:nvPr/>
          </p:nvSpPr>
          <p:spPr bwMode="auto">
            <a:xfrm>
              <a:off x="6157710" y="5548196"/>
              <a:ext cx="2954337" cy="42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1600" b="1">
                  <a:solidFill>
                    <a:schemeClr val="bg1"/>
                  </a:solidFill>
                </a:rPr>
                <a:t>MCS-51 </a:t>
              </a:r>
              <a:r>
                <a:rPr lang="zh-CN" altLang="en-US" sz="1600" b="1">
                  <a:solidFill>
                    <a:schemeClr val="bg1"/>
                  </a:solidFill>
                </a:rPr>
                <a:t>单片机</a:t>
              </a:r>
            </a:p>
          </p:txBody>
        </p:sp>
        <p:sp>
          <p:nvSpPr>
            <p:cNvPr id="19" name="文本框 7"/>
            <p:cNvSpPr txBox="1">
              <a:spLocks noChangeArrowheads="1"/>
            </p:cNvSpPr>
            <p:nvPr/>
          </p:nvSpPr>
          <p:spPr bwMode="auto">
            <a:xfrm>
              <a:off x="4551187" y="2187160"/>
              <a:ext cx="2319338" cy="58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2400" b="1">
                  <a:solidFill>
                    <a:schemeClr val="bg1"/>
                  </a:solidFill>
                </a:rPr>
                <a:t>C </a:t>
              </a:r>
              <a:r>
                <a:rPr lang="zh-CN" altLang="en-US" sz="2400" b="1">
                  <a:solidFill>
                    <a:schemeClr val="bg1"/>
                  </a:solidFill>
                </a:rPr>
                <a:t>语言程序</a:t>
              </a:r>
            </a:p>
          </p:txBody>
        </p:sp>
        <p:sp>
          <p:nvSpPr>
            <p:cNvPr id="20" name="文本框 7"/>
            <p:cNvSpPr txBox="1">
              <a:spLocks noChangeArrowheads="1"/>
            </p:cNvSpPr>
            <p:nvPr/>
          </p:nvSpPr>
          <p:spPr bwMode="auto">
            <a:xfrm>
              <a:off x="8599488" y="3275336"/>
              <a:ext cx="2233611" cy="4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1800" b="1">
                  <a:solidFill>
                    <a:schemeClr val="bg1"/>
                  </a:solidFill>
                </a:rPr>
                <a:t>电子元器件</a:t>
              </a:r>
            </a:p>
          </p:txBody>
        </p:sp>
        <p:sp>
          <p:nvSpPr>
            <p:cNvPr id="21" name="文本框 7"/>
            <p:cNvSpPr txBox="1">
              <a:spLocks noChangeArrowheads="1"/>
            </p:cNvSpPr>
            <p:nvPr/>
          </p:nvSpPr>
          <p:spPr bwMode="auto">
            <a:xfrm>
              <a:off x="4718438" y="4039063"/>
              <a:ext cx="2651125" cy="50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zh-CN" altLang="en-US" sz="2000" b="1">
                  <a:solidFill>
                    <a:schemeClr val="bg1"/>
                  </a:solidFill>
                </a:rPr>
                <a:t>设计规则检查</a:t>
              </a:r>
            </a:p>
          </p:txBody>
        </p:sp>
        <p:sp>
          <p:nvSpPr>
            <p:cNvPr id="22" name="文本框 7"/>
            <p:cNvSpPr txBox="1">
              <a:spLocks noChangeArrowheads="1"/>
            </p:cNvSpPr>
            <p:nvPr/>
          </p:nvSpPr>
          <p:spPr bwMode="auto">
            <a:xfrm>
              <a:off x="6736556" y="928794"/>
              <a:ext cx="4160838" cy="84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1400" b="1">
                  <a:solidFill>
                    <a:schemeClr val="bg1"/>
                  </a:solidFill>
                </a:rPr>
                <a:t>ARM Cortex M3 </a:t>
              </a:r>
            </a:p>
            <a:p>
              <a:pPr>
                <a:lnSpc>
                  <a:spcPct val="100000"/>
                </a:lnSpc>
                <a:spcBef>
                  <a:spcPts val="1135"/>
                </a:spcBef>
                <a:buNone/>
              </a:pPr>
              <a:r>
                <a:rPr lang="zh-CN" altLang="en-US" sz="1400" b="1">
                  <a:solidFill>
                    <a:schemeClr val="bg1"/>
                  </a:solidFill>
                </a:rPr>
                <a:t>软件编程与调试</a:t>
              </a:r>
            </a:p>
          </p:txBody>
        </p:sp>
        <p:sp>
          <p:nvSpPr>
            <p:cNvPr id="23" name="文本框 7"/>
            <p:cNvSpPr txBox="1">
              <a:spLocks noChangeArrowheads="1"/>
            </p:cNvSpPr>
            <p:nvPr/>
          </p:nvSpPr>
          <p:spPr bwMode="auto">
            <a:xfrm>
              <a:off x="5251361" y="1118817"/>
              <a:ext cx="2455864" cy="4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ts val="1135"/>
                </a:spcBef>
                <a:buNone/>
              </a:pPr>
              <a:r>
                <a:rPr lang="en-US" altLang="zh-CN" sz="1800" b="1">
                  <a:solidFill>
                    <a:schemeClr val="bg1"/>
                  </a:solidFill>
                </a:rPr>
                <a:t> PCB </a:t>
              </a:r>
              <a:r>
                <a:rPr lang="zh-CN" altLang="en-US" sz="1800" b="1">
                  <a:solidFill>
                    <a:schemeClr val="bg1"/>
                  </a:solidFill>
                </a:rPr>
                <a:t>绘制</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08012" y="312881"/>
            <a:ext cx="3164205"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电子</a:t>
            </a:r>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类题目类型</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 name="圆角矩形 2"/>
          <p:cNvSpPr/>
          <p:nvPr/>
        </p:nvSpPr>
        <p:spPr>
          <a:xfrm>
            <a:off x="786130" y="49260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24" name="矩形 2"/>
          <p:cNvSpPr>
            <a:spLocks noChangeArrowheads="1"/>
          </p:cNvSpPr>
          <p:nvPr/>
        </p:nvSpPr>
        <p:spPr bwMode="auto">
          <a:xfrm>
            <a:off x="786130" y="1227033"/>
            <a:ext cx="5395645" cy="4630114"/>
          </a:xfrm>
          <a:prstGeom prst="rect">
            <a:avLst/>
          </a:prstGeom>
          <a:noFill/>
          <a:ln w="9525">
            <a:solidFill>
              <a:srgbClr val="000000"/>
            </a:solidFill>
            <a:prstDash val="dash"/>
            <a:miter lim="800000"/>
          </a:ln>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题目类型</a:t>
            </a:r>
            <a:endParaRPr lang="en-US" altLang="zh-CN" sz="1510" b="1" dirty="0">
              <a:solidFill>
                <a:srgbClr val="FF3300"/>
              </a:solidFill>
            </a:endParaRPr>
          </a:p>
          <a:p>
            <a:pPr eaLnBrk="1" hangingPunct="1">
              <a:lnSpc>
                <a:spcPct val="130000"/>
              </a:lnSpc>
              <a:spcBef>
                <a:spcPct val="0"/>
              </a:spcBef>
              <a:buFontTx/>
              <a:buNone/>
              <a:defRPr/>
            </a:pPr>
            <a:r>
              <a:rPr lang="zh-CN" altLang="en-US" sz="1510" dirty="0"/>
              <a:t>客观</a:t>
            </a:r>
            <a:r>
              <a:rPr lang="zh-CN" altLang="en-US" sz="1510" b="1" dirty="0"/>
              <a:t>题</a:t>
            </a:r>
            <a:r>
              <a:rPr lang="zh-CN" altLang="en-US" sz="1510" dirty="0"/>
              <a:t>：选择题、填空题。</a:t>
            </a:r>
            <a:endParaRPr lang="en-US" altLang="zh-CN" sz="1510" dirty="0"/>
          </a:p>
          <a:p>
            <a:pPr eaLnBrk="1" hangingPunct="1">
              <a:lnSpc>
                <a:spcPct val="130000"/>
              </a:lnSpc>
              <a:spcBef>
                <a:spcPct val="0"/>
              </a:spcBef>
              <a:buFontTx/>
              <a:buNone/>
              <a:defRPr/>
            </a:pPr>
            <a:r>
              <a:rPr lang="zh-CN" altLang="en-US" sz="1510" dirty="0"/>
              <a:t>硬件程序设计试题：试题设计基于标准硬件平台（单片机、嵌入式、物联网），以工程实践为要求，侧重于常用电子产品、仪器、终端的设计，考察学生对单片机、微控制器典型外围接口、传感器、执行器、通信模块的运用能力和综合程序设计能力</a:t>
            </a:r>
            <a:endParaRPr lang="en-US" altLang="zh-CN" sz="1510" b="1" dirty="0"/>
          </a:p>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竞赛赛程 </a:t>
            </a:r>
            <a:endParaRPr lang="en-US" altLang="zh-CN" sz="1510" b="1" dirty="0">
              <a:solidFill>
                <a:srgbClr val="FF3300"/>
              </a:solidFill>
            </a:endParaRPr>
          </a:p>
          <a:p>
            <a:pPr eaLnBrk="1" hangingPunct="1">
              <a:lnSpc>
                <a:spcPct val="130000"/>
              </a:lnSpc>
              <a:spcBef>
                <a:spcPct val="0"/>
              </a:spcBef>
              <a:buFontTx/>
              <a:buNone/>
              <a:defRPr/>
            </a:pPr>
            <a:r>
              <a:rPr lang="zh-CN" altLang="en-US" sz="1510" dirty="0"/>
              <a:t>时长：</a:t>
            </a:r>
            <a:r>
              <a:rPr lang="en-US" altLang="zh-CN" sz="1510" dirty="0"/>
              <a:t>5</a:t>
            </a:r>
            <a:r>
              <a:rPr lang="zh-CN" altLang="en-US" sz="1510" dirty="0"/>
              <a:t>小时。 </a:t>
            </a:r>
            <a:r>
              <a:rPr lang="en-US" altLang="zh-CN" sz="1510" dirty="0"/>
              <a:t> </a:t>
            </a:r>
          </a:p>
          <a:p>
            <a:pPr eaLnBrk="1" hangingPunct="1">
              <a:lnSpc>
                <a:spcPct val="130000"/>
              </a:lnSpc>
              <a:spcBef>
                <a:spcPct val="0"/>
              </a:spcBef>
              <a:buFontTx/>
              <a:buNone/>
              <a:defRPr/>
            </a:pPr>
            <a:endParaRPr lang="en-US" altLang="zh-CN" sz="1510" dirty="0"/>
          </a:p>
          <a:p>
            <a:pPr marL="269875" indent="-269875">
              <a:lnSpc>
                <a:spcPct val="130000"/>
              </a:lnSpc>
              <a:spcBef>
                <a:spcPct val="0"/>
              </a:spcBef>
              <a:buFont typeface="Wingdings" panose="05000000000000000000" pitchFamily="2" charset="2"/>
              <a:buChar char="Ø"/>
              <a:defRPr/>
            </a:pPr>
            <a:r>
              <a:rPr lang="zh-CN" altLang="en-US" sz="1510" b="1" dirty="0">
                <a:solidFill>
                  <a:srgbClr val="FF3300"/>
                </a:solidFill>
              </a:rPr>
              <a:t>竞赛形式</a:t>
            </a:r>
            <a:endParaRPr lang="en-US" altLang="zh-CN" sz="1510" b="1" dirty="0">
              <a:solidFill>
                <a:srgbClr val="FF3300"/>
              </a:solidFill>
            </a:endParaRPr>
          </a:p>
          <a:p>
            <a:pPr eaLnBrk="1" hangingPunct="1">
              <a:lnSpc>
                <a:spcPct val="130000"/>
              </a:lnSpc>
              <a:spcBef>
                <a:spcPct val="0"/>
              </a:spcBef>
              <a:buFontTx/>
              <a:buNone/>
              <a:defRPr/>
            </a:pPr>
            <a:r>
              <a:rPr lang="zh-CN" altLang="en-US" sz="1510" dirty="0"/>
              <a:t>个人赛，一人一机，全程独立机考。 </a:t>
            </a:r>
            <a:endParaRPr lang="en-US" altLang="zh-CN" sz="1510" dirty="0"/>
          </a:p>
          <a:p>
            <a:pPr eaLnBrk="1" hangingPunct="1">
              <a:lnSpc>
                <a:spcPct val="130000"/>
              </a:lnSpc>
              <a:spcBef>
                <a:spcPct val="0"/>
              </a:spcBef>
              <a:buFontTx/>
              <a:buNone/>
              <a:defRPr/>
            </a:pPr>
            <a:r>
              <a:rPr lang="zh-CN" altLang="en-US" sz="1510" dirty="0"/>
              <a:t>选手答题过程中无法访问互联网，也不允许使用本机以外的资源（如 </a:t>
            </a:r>
            <a:r>
              <a:rPr lang="en-US" altLang="zh-CN" sz="1510" dirty="0"/>
              <a:t>USB </a:t>
            </a:r>
            <a:r>
              <a:rPr lang="zh-CN" altLang="en-US" sz="1510" dirty="0"/>
              <a:t>连接）。 </a:t>
            </a:r>
            <a:endParaRPr lang="en-US" altLang="zh-CN" sz="1510" dirty="0"/>
          </a:p>
          <a:p>
            <a:pPr eaLnBrk="1" hangingPunct="1">
              <a:lnSpc>
                <a:spcPct val="130000"/>
              </a:lnSpc>
              <a:spcBef>
                <a:spcPct val="0"/>
              </a:spcBef>
              <a:buFontTx/>
              <a:buNone/>
              <a:defRPr/>
            </a:pPr>
            <a:r>
              <a:rPr lang="zh-CN" altLang="en-US" sz="1510" dirty="0"/>
              <a:t>全程严格监考。</a:t>
            </a:r>
            <a:endParaRPr lang="en-US" altLang="zh-CN" sz="1510" dirty="0"/>
          </a:p>
        </p:txBody>
      </p:sp>
      <p:sp>
        <p:nvSpPr>
          <p:cNvPr id="25" name="矩形 24"/>
          <p:cNvSpPr/>
          <p:nvPr/>
        </p:nvSpPr>
        <p:spPr>
          <a:xfrm>
            <a:off x="6363318" y="1227033"/>
            <a:ext cx="4783629" cy="4571123"/>
          </a:xfrm>
          <a:prstGeom prst="rect">
            <a:avLst/>
          </a:prstGeom>
          <a:ln>
            <a:solidFill>
              <a:schemeClr val="tx1">
                <a:lumMod val="65000"/>
                <a:lumOff val="35000"/>
              </a:schemeClr>
            </a:solidFill>
            <a:prstDash val="dash"/>
          </a:ln>
        </p:spPr>
        <p:txBody>
          <a:bodyPr>
            <a:spAutoFit/>
          </a:bodyPr>
          <a:lstStyle/>
          <a:p>
            <a:pPr>
              <a:defRPr/>
            </a:pPr>
            <a:endParaRPr lang="en-US" altLang="zh-CN" sz="1325" dirty="0">
              <a:latin typeface="微软雅黑" panose="020B0703020204020201" pitchFamily="34" charset="-122"/>
              <a:ea typeface="微软雅黑" panose="020B0703020204020201" pitchFamily="34" charset="-122"/>
            </a:endParaRPr>
          </a:p>
          <a:p>
            <a:pPr>
              <a:defRPr/>
            </a:pP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真题</a:t>
            </a: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稳压二极管是利用 </a:t>
            </a:r>
            <a:r>
              <a:rPr lang="en-US" altLang="zh-CN" sz="1325" dirty="0">
                <a:latin typeface="微软雅黑" panose="020B0703020204020201" pitchFamily="34" charset="-122"/>
                <a:ea typeface="微软雅黑" panose="020B0703020204020201" pitchFamily="34" charset="-122"/>
              </a:rPr>
              <a:t>PN </a:t>
            </a:r>
            <a:r>
              <a:rPr lang="zh-CN" altLang="en-US" sz="1325" dirty="0">
                <a:latin typeface="微软雅黑" panose="020B0703020204020201" pitchFamily="34" charset="-122"/>
                <a:ea typeface="微软雅黑" panose="020B0703020204020201" pitchFamily="34" charset="-122"/>
              </a:rPr>
              <a:t>结的（ ）特性制作而成的。</a:t>
            </a:r>
          </a:p>
          <a:p>
            <a:pPr>
              <a:defRPr/>
            </a:pPr>
            <a:r>
              <a:rPr lang="en-US" altLang="zh-CN" sz="1325" dirty="0">
                <a:latin typeface="微软雅黑" panose="020B0703020204020201" pitchFamily="34" charset="-122"/>
                <a:ea typeface="微软雅黑" panose="020B0703020204020201" pitchFamily="34" charset="-122"/>
              </a:rPr>
              <a:t>A. </a:t>
            </a:r>
            <a:r>
              <a:rPr lang="zh-CN" altLang="en-US" sz="1325" dirty="0">
                <a:latin typeface="微软雅黑" panose="020B0703020204020201" pitchFamily="34" charset="-122"/>
                <a:ea typeface="微软雅黑" panose="020B0703020204020201" pitchFamily="34" charset="-122"/>
              </a:rPr>
              <a:t>单向导电性     </a:t>
            </a:r>
            <a:r>
              <a:rPr lang="en-US" altLang="zh-CN" sz="1325" dirty="0">
                <a:latin typeface="微软雅黑" panose="020B0703020204020201" pitchFamily="34" charset="-122"/>
                <a:ea typeface="微软雅黑" panose="020B0703020204020201" pitchFamily="34" charset="-122"/>
              </a:rPr>
              <a:t>B.</a:t>
            </a:r>
            <a:r>
              <a:rPr lang="zh-CN" altLang="en-US" sz="1325" dirty="0">
                <a:latin typeface="微软雅黑" panose="020B0703020204020201" pitchFamily="34" charset="-122"/>
                <a:ea typeface="微软雅黑" panose="020B0703020204020201" pitchFamily="34" charset="-122"/>
              </a:rPr>
              <a:t>反向击穿特性</a:t>
            </a:r>
          </a:p>
          <a:p>
            <a:pPr>
              <a:defRPr/>
            </a:pPr>
            <a:r>
              <a:rPr lang="en-US" altLang="zh-CN" sz="1325" dirty="0">
                <a:latin typeface="微软雅黑" panose="020B0703020204020201" pitchFamily="34" charset="-122"/>
                <a:ea typeface="微软雅黑" panose="020B0703020204020201" pitchFamily="34" charset="-122"/>
              </a:rPr>
              <a:t>C. </a:t>
            </a:r>
            <a:r>
              <a:rPr lang="zh-CN" altLang="en-US" sz="1325" dirty="0">
                <a:latin typeface="微软雅黑" panose="020B0703020204020201" pitchFamily="34" charset="-122"/>
                <a:ea typeface="微软雅黑" panose="020B0703020204020201" pitchFamily="34" charset="-122"/>
              </a:rPr>
              <a:t>正向特性         </a:t>
            </a:r>
            <a:r>
              <a:rPr lang="en-US" altLang="zh-CN" sz="1325" dirty="0">
                <a:latin typeface="微软雅黑" panose="020B0703020204020201" pitchFamily="34" charset="-122"/>
                <a:ea typeface="微软雅黑" panose="020B0703020204020201" pitchFamily="34" charset="-122"/>
              </a:rPr>
              <a:t>D.</a:t>
            </a:r>
            <a:r>
              <a:rPr lang="zh-CN" altLang="en-US" sz="1325" dirty="0">
                <a:latin typeface="微软雅黑" panose="020B0703020204020201" pitchFamily="34" charset="-122"/>
                <a:ea typeface="微软雅黑" panose="020B0703020204020201" pitchFamily="34" charset="-122"/>
              </a:rPr>
              <a:t>载流子的扩散特性。</a:t>
            </a:r>
            <a:endParaRPr lang="en-US" altLang="zh-CN" sz="1325" dirty="0">
              <a:latin typeface="微软雅黑" panose="020B0703020204020201" pitchFamily="34" charset="-122"/>
              <a:ea typeface="微软雅黑" panose="020B0703020204020201" pitchFamily="34" charset="-122"/>
            </a:endParaRPr>
          </a:p>
          <a:p>
            <a:pPr>
              <a:defRPr/>
            </a:pPr>
            <a:endParaRPr lang="en-US" altLang="zh-CN" sz="1325" dirty="0">
              <a:latin typeface="微软雅黑" panose="020B0703020204020201" pitchFamily="34" charset="-122"/>
              <a:ea typeface="微软雅黑" panose="020B0703020204020201" pitchFamily="34" charset="-122"/>
            </a:endParaRPr>
          </a:p>
          <a:p>
            <a:pPr>
              <a:defRPr/>
            </a:pP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真题</a:t>
            </a:r>
            <a:r>
              <a:rPr lang="en-US" altLang="zh-CN" sz="1325" dirty="0">
                <a:latin typeface="微软雅黑" panose="020B0703020204020201" pitchFamily="34" charset="-122"/>
                <a:ea typeface="微软雅黑" panose="020B0703020204020201" pitchFamily="34" charset="-122"/>
              </a:rPr>
              <a:t>】</a:t>
            </a:r>
          </a:p>
          <a:p>
            <a:pPr>
              <a:defRPr/>
            </a:pPr>
            <a:r>
              <a:rPr lang="en-US" altLang="zh-CN" sz="1325" dirty="0">
                <a:latin typeface="微软雅黑" panose="020B0703020204020201" pitchFamily="34" charset="-122"/>
                <a:ea typeface="微软雅黑" panose="020B0703020204020201" pitchFamily="34" charset="-122"/>
              </a:rPr>
              <a:t> 4.1</a:t>
            </a:r>
            <a:r>
              <a:rPr lang="zh-CN" altLang="en-US" sz="1325" dirty="0">
                <a:latin typeface="微软雅黑" panose="020B0703020204020201" pitchFamily="34" charset="-122"/>
                <a:ea typeface="微软雅黑" panose="020B0703020204020201" pitchFamily="34" charset="-122"/>
              </a:rPr>
              <a:t>基本功能</a:t>
            </a:r>
          </a:p>
          <a:p>
            <a:pPr>
              <a:defRPr/>
            </a:pPr>
            <a:r>
              <a:rPr lang="en-US" altLang="zh-CN" sz="1325" dirty="0">
                <a:latin typeface="微软雅黑" panose="020B0703020204020201" pitchFamily="34" charset="-122"/>
                <a:ea typeface="微软雅黑" panose="020B0703020204020201" pitchFamily="34" charset="-122"/>
              </a:rPr>
              <a:t>1) </a:t>
            </a:r>
            <a:r>
              <a:rPr lang="zh-CN" altLang="en-US" sz="1325" dirty="0">
                <a:latin typeface="微软雅黑" panose="020B0703020204020201" pitchFamily="34" charset="-122"/>
                <a:ea typeface="微软雅黑" panose="020B0703020204020201" pitchFamily="34" charset="-122"/>
              </a:rPr>
              <a:t>使用</a:t>
            </a:r>
            <a:r>
              <a:rPr lang="en-US" altLang="zh-CN" sz="1325" dirty="0">
                <a:latin typeface="微软雅黑" panose="020B0703020204020201" pitchFamily="34" charset="-122"/>
                <a:ea typeface="微软雅黑" panose="020B0703020204020201" pitchFamily="34" charset="-122"/>
              </a:rPr>
              <a:t>PCF8591</a:t>
            </a:r>
            <a:r>
              <a:rPr lang="zh-CN" altLang="en-US" sz="1325" dirty="0">
                <a:latin typeface="微软雅黑" panose="020B0703020204020201" pitchFamily="34" charset="-122"/>
                <a:ea typeface="微软雅黑" panose="020B0703020204020201" pitchFamily="34" charset="-122"/>
              </a:rPr>
              <a:t>芯片测量</a:t>
            </a:r>
            <a:r>
              <a:rPr lang="en-US" altLang="zh-CN" sz="1325" dirty="0">
                <a:latin typeface="微软雅黑" panose="020B0703020204020201" pitchFamily="34" charset="-122"/>
                <a:ea typeface="微软雅黑" panose="020B0703020204020201" pitchFamily="34" charset="-122"/>
              </a:rPr>
              <a:t>AIN3</a:t>
            </a:r>
            <a:r>
              <a:rPr lang="zh-CN" altLang="en-US" sz="1325" dirty="0">
                <a:latin typeface="微软雅黑" panose="020B0703020204020201" pitchFamily="34" charset="-122"/>
                <a:ea typeface="微软雅黑" panose="020B0703020204020201" pitchFamily="34" charset="-122"/>
              </a:rPr>
              <a:t>通道上获取的电压信号</a:t>
            </a:r>
            <a:r>
              <a:rPr lang="en-US" altLang="zh-CN" sz="1325" dirty="0">
                <a:latin typeface="微软雅黑" panose="020B0703020204020201" pitchFamily="34" charset="-122"/>
                <a:ea typeface="微软雅黑" panose="020B0703020204020201" pitchFamily="34" charset="-122"/>
              </a:rPr>
              <a:t>(</a:t>
            </a:r>
            <a:r>
              <a:rPr lang="zh-CN" altLang="en-US" sz="1325" dirty="0">
                <a:latin typeface="微软雅黑" panose="020B0703020204020201" pitchFamily="34" charset="-122"/>
                <a:ea typeface="微软雅黑" panose="020B0703020204020201" pitchFamily="34" charset="-122"/>
              </a:rPr>
              <a:t>电位器</a:t>
            </a:r>
            <a:r>
              <a:rPr lang="en-US" altLang="zh-CN" sz="1325" dirty="0">
                <a:latin typeface="微软雅黑" panose="020B0703020204020201" pitchFamily="34" charset="-122"/>
                <a:ea typeface="微软雅黑" panose="020B0703020204020201" pitchFamily="34" charset="-122"/>
              </a:rPr>
              <a:t>Rb2</a:t>
            </a:r>
            <a:r>
              <a:rPr lang="zh-CN" altLang="en-US" sz="1325" dirty="0">
                <a:latin typeface="微软雅黑" panose="020B0703020204020201" pitchFamily="34" charset="-122"/>
                <a:ea typeface="微软雅黑" panose="020B0703020204020201" pitchFamily="34" charset="-122"/>
              </a:rPr>
              <a:t>输出电压</a:t>
            </a:r>
            <a:r>
              <a:rPr lang="en-US" altLang="zh-CN" sz="1325" dirty="0">
                <a:latin typeface="微软雅黑" panose="020B0703020204020201" pitchFamily="34" charset="-122"/>
                <a:ea typeface="微软雅黑" panose="020B0703020204020201" pitchFamily="34" charset="-122"/>
              </a:rPr>
              <a:t>) V</a:t>
            </a:r>
            <a:r>
              <a:rPr lang="en-US" altLang="zh-CN" sz="850" dirty="0">
                <a:latin typeface="微软雅黑" panose="020B0703020204020201" pitchFamily="34" charset="-122"/>
                <a:ea typeface="微软雅黑" panose="020B0703020204020201" pitchFamily="34" charset="-122"/>
              </a:rPr>
              <a:t>AIN3</a:t>
            </a:r>
            <a:r>
              <a:rPr lang="zh-CN" altLang="en-US" sz="1325" dirty="0">
                <a:latin typeface="微软雅黑" panose="020B0703020204020201" pitchFamily="34" charset="-122"/>
                <a:ea typeface="微软雅黑" panose="020B0703020204020201" pitchFamily="34" charset="-122"/>
              </a:rPr>
              <a:t>。</a:t>
            </a:r>
          </a:p>
          <a:p>
            <a:pPr>
              <a:defRPr/>
            </a:pPr>
            <a:r>
              <a:rPr lang="en-US" altLang="zh-CN" sz="1325" dirty="0">
                <a:latin typeface="微软雅黑" panose="020B0703020204020201" pitchFamily="34" charset="-122"/>
                <a:ea typeface="微软雅黑" panose="020B0703020204020201" pitchFamily="34" charset="-122"/>
              </a:rPr>
              <a:t>2)</a:t>
            </a:r>
            <a:r>
              <a:rPr lang="zh-CN" altLang="en-US" sz="1325" dirty="0">
                <a:latin typeface="微软雅黑" panose="020B0703020204020201" pitchFamily="34" charset="-122"/>
                <a:ea typeface="微软雅黑" panose="020B0703020204020201" pitchFamily="34" charset="-122"/>
              </a:rPr>
              <a:t>通过数码管实现数据、 计数和参数设置三个界面的显示，界面可通过按键切换。</a:t>
            </a:r>
          </a:p>
          <a:p>
            <a:pPr>
              <a:defRPr/>
            </a:pPr>
            <a:r>
              <a:rPr lang="en-US" altLang="zh-CN" sz="1325" dirty="0">
                <a:latin typeface="微软雅黑" panose="020B0703020204020201" pitchFamily="34" charset="-122"/>
                <a:ea typeface="微软雅黑" panose="020B0703020204020201" pitchFamily="34" charset="-122"/>
              </a:rPr>
              <a:t>3)</a:t>
            </a:r>
            <a:r>
              <a:rPr lang="zh-CN" altLang="en-US" sz="1325" dirty="0">
                <a:latin typeface="微软雅黑" panose="020B0703020204020201" pitchFamily="34" charset="-122"/>
                <a:ea typeface="微软雅黑" panose="020B0703020204020201" pitchFamily="34" charset="-122"/>
              </a:rPr>
              <a:t>通过 </a:t>
            </a:r>
            <a:r>
              <a:rPr lang="en-US" altLang="zh-CN" sz="1325" dirty="0">
                <a:latin typeface="微软雅黑" panose="020B0703020204020201" pitchFamily="34" charset="-122"/>
                <a:ea typeface="微软雅黑" panose="020B0703020204020201" pitchFamily="34" charset="-122"/>
              </a:rPr>
              <a:t>E2PROM</a:t>
            </a:r>
            <a:r>
              <a:rPr lang="zh-CN" altLang="en-US" sz="1325" dirty="0">
                <a:latin typeface="微软雅黑" panose="020B0703020204020201" pitchFamily="34" charset="-122"/>
                <a:ea typeface="微软雅黑" panose="020B0703020204020201" pitchFamily="34" charset="-122"/>
              </a:rPr>
              <a:t>实现参数的掉电存储功能。</a:t>
            </a:r>
          </a:p>
          <a:p>
            <a:pPr>
              <a:defRPr/>
            </a:pPr>
            <a:r>
              <a:rPr lang="en-US" altLang="zh-CN" sz="1325" dirty="0">
                <a:latin typeface="微软雅黑" panose="020B0703020204020201" pitchFamily="34" charset="-122"/>
                <a:ea typeface="微软雅黑" panose="020B0703020204020201" pitchFamily="34" charset="-122"/>
              </a:rPr>
              <a:t>4)</a:t>
            </a:r>
            <a:r>
              <a:rPr lang="zh-CN" altLang="en-US" sz="1325" dirty="0">
                <a:latin typeface="微软雅黑" panose="020B0703020204020201" pitchFamily="34" charset="-122"/>
                <a:ea typeface="微软雅黑" panose="020B0703020204020201" pitchFamily="34" charset="-122"/>
              </a:rPr>
              <a:t>通过按键实现界面切换、 计数清零、参数设置等功能。</a:t>
            </a:r>
          </a:p>
          <a:p>
            <a:pPr>
              <a:defRPr/>
            </a:pPr>
            <a:r>
              <a:rPr lang="en-US" altLang="zh-CN" sz="1325" dirty="0">
                <a:latin typeface="微软雅黑" panose="020B0703020204020201" pitchFamily="34" charset="-122"/>
                <a:ea typeface="微软雅黑" panose="020B0703020204020201" pitchFamily="34" charset="-122"/>
              </a:rPr>
              <a:t>5) </a:t>
            </a:r>
            <a:r>
              <a:rPr lang="zh-CN" altLang="en-US" sz="1325" dirty="0">
                <a:latin typeface="微软雅黑" panose="020B0703020204020201" pitchFamily="34" charset="-122"/>
                <a:ea typeface="微软雅黑" panose="020B0703020204020201" pitchFamily="34" charset="-122"/>
              </a:rPr>
              <a:t>通过</a:t>
            </a:r>
            <a:r>
              <a:rPr lang="en-US" altLang="zh-CN" sz="1325" dirty="0">
                <a:latin typeface="微软雅黑" panose="020B0703020204020201" pitchFamily="34" charset="-122"/>
                <a:ea typeface="微软雅黑" panose="020B0703020204020201" pitchFamily="34" charset="-122"/>
              </a:rPr>
              <a:t>LED</a:t>
            </a:r>
            <a:r>
              <a:rPr lang="zh-CN" altLang="en-US" sz="1325" dirty="0">
                <a:latin typeface="微软雅黑" panose="020B0703020204020201" pitchFamily="34" charset="-122"/>
                <a:ea typeface="微软雅黑" panose="020B0703020204020201" pitchFamily="34" charset="-122"/>
              </a:rPr>
              <a:t>指示灯实现超时等状态提醒等功能。</a:t>
            </a:r>
          </a:p>
          <a:p>
            <a:pPr>
              <a:defRPr/>
            </a:pPr>
            <a:r>
              <a:rPr lang="en-US" altLang="zh-CN" sz="1325" dirty="0">
                <a:latin typeface="微软雅黑" panose="020B0703020204020201" pitchFamily="34" charset="-122"/>
                <a:ea typeface="微软雅黑" panose="020B0703020204020201" pitchFamily="34" charset="-122"/>
              </a:rPr>
              <a:t>6)</a:t>
            </a:r>
            <a:r>
              <a:rPr lang="zh-CN" altLang="en-US" sz="1325" dirty="0">
                <a:latin typeface="微软雅黑" panose="020B0703020204020201" pitchFamily="34" charset="-122"/>
                <a:ea typeface="微软雅黑" panose="020B0703020204020201" pitchFamily="34" charset="-122"/>
              </a:rPr>
              <a:t>设计要求</a:t>
            </a:r>
          </a:p>
          <a:p>
            <a:pPr>
              <a:defRPr/>
            </a:pPr>
            <a:r>
              <a:rPr lang="zh-CN" altLang="en-US" sz="1325" dirty="0">
                <a:latin typeface="微软雅黑" panose="020B0703020204020201" pitchFamily="34" charset="-122"/>
                <a:ea typeface="微软雅黑" panose="020B0703020204020201" pitchFamily="34" charset="-122"/>
              </a:rPr>
              <a:t>●电压数据刷新时间</a:t>
            </a:r>
            <a:r>
              <a:rPr lang="en-US" altLang="zh-CN" sz="1325" dirty="0">
                <a:latin typeface="微软雅黑" panose="020B0703020204020201" pitchFamily="34" charset="-122"/>
                <a:ea typeface="微软雅黑" panose="020B0703020204020201" pitchFamily="34" charset="-122"/>
              </a:rPr>
              <a:t>:≤0.5</a:t>
            </a:r>
            <a:r>
              <a:rPr lang="zh-CN" altLang="en-US" sz="1325" dirty="0">
                <a:latin typeface="微软雅黑" panose="020B0703020204020201" pitchFamily="34" charset="-122"/>
                <a:ea typeface="微软雅黑" panose="020B0703020204020201" pitchFamily="34" charset="-122"/>
              </a:rPr>
              <a:t>秒。</a:t>
            </a:r>
          </a:p>
          <a:p>
            <a:pPr>
              <a:defRPr/>
            </a:pPr>
            <a:r>
              <a:rPr lang="zh-CN" altLang="en-US" sz="1325" dirty="0">
                <a:latin typeface="微软雅黑" panose="020B0703020204020201" pitchFamily="34" charset="-122"/>
                <a:ea typeface="微软雅黑" panose="020B0703020204020201" pitchFamily="34" charset="-122"/>
              </a:rPr>
              <a:t>●电压数据采样时间</a:t>
            </a:r>
            <a:r>
              <a:rPr lang="en-US" altLang="zh-CN" sz="1325" dirty="0">
                <a:latin typeface="微软雅黑" panose="020B0703020204020201" pitchFamily="34" charset="-122"/>
                <a:ea typeface="微软雅黑" panose="020B0703020204020201" pitchFamily="34" charset="-122"/>
              </a:rPr>
              <a:t>:≤0.1 </a:t>
            </a:r>
            <a:r>
              <a:rPr lang="zh-CN" altLang="en-US" sz="1325" dirty="0">
                <a:latin typeface="微软雅黑" panose="020B0703020204020201" pitchFamily="34" charset="-122"/>
                <a:ea typeface="微软雅黑" panose="020B0703020204020201" pitchFamily="34" charset="-122"/>
              </a:rPr>
              <a:t>秒。</a:t>
            </a:r>
          </a:p>
          <a:p>
            <a:pPr>
              <a:defRPr/>
            </a:pPr>
            <a:r>
              <a:rPr lang="zh-CN" altLang="en-US" sz="1325" dirty="0">
                <a:latin typeface="微软雅黑" panose="020B0703020204020201" pitchFamily="34" charset="-122"/>
                <a:ea typeface="微软雅黑" panose="020B0703020204020201" pitchFamily="34" charset="-122"/>
              </a:rPr>
              <a:t>●显示界面切换时间</a:t>
            </a:r>
            <a:r>
              <a:rPr lang="en-US" altLang="zh-CN" sz="1325" dirty="0">
                <a:latin typeface="微软雅黑" panose="020B0703020204020201" pitchFamily="34" charset="-122"/>
                <a:ea typeface="微软雅黑" panose="020B0703020204020201" pitchFamily="34" charset="-122"/>
              </a:rPr>
              <a:t>:≤0.3 </a:t>
            </a:r>
            <a:r>
              <a:rPr lang="zh-CN" altLang="en-US" sz="1325" dirty="0">
                <a:latin typeface="微软雅黑" panose="020B0703020204020201" pitchFamily="34" charset="-122"/>
                <a:ea typeface="微软雅黑" panose="020B0703020204020201" pitchFamily="34" charset="-122"/>
              </a:rPr>
              <a:t>秒。</a:t>
            </a:r>
          </a:p>
          <a:p>
            <a:pPr>
              <a:defRPr/>
            </a:pPr>
            <a:r>
              <a:rPr lang="zh-CN" altLang="en-US" sz="1325" dirty="0">
                <a:latin typeface="微软雅黑" panose="020B0703020204020201" pitchFamily="34" charset="-122"/>
                <a:ea typeface="微软雅黑" panose="020B0703020204020201" pitchFamily="34" charset="-122"/>
              </a:rPr>
              <a:t>●参数存储占用</a:t>
            </a:r>
            <a:r>
              <a:rPr lang="en-US" altLang="zh-CN" sz="1325" dirty="0">
                <a:latin typeface="微软雅黑" panose="020B0703020204020201" pitchFamily="34" charset="-122"/>
                <a:ea typeface="微软雅黑" panose="020B0703020204020201" pitchFamily="34" charset="-122"/>
              </a:rPr>
              <a:t>E2PROM</a:t>
            </a:r>
            <a:r>
              <a:rPr lang="zh-CN" altLang="en-US" sz="1325" dirty="0">
                <a:latin typeface="微软雅黑" panose="020B0703020204020201" pitchFamily="34" charset="-122"/>
                <a:ea typeface="微软雅黑" panose="020B0703020204020201" pitchFamily="34" charset="-122"/>
              </a:rPr>
              <a:t>一个字节，存储位置</a:t>
            </a:r>
            <a:r>
              <a:rPr lang="en-US" altLang="zh-CN" sz="1325" dirty="0">
                <a:latin typeface="微软雅黑" panose="020B0703020204020201" pitchFamily="34" charset="-122"/>
                <a:ea typeface="微软雅黑" panose="020B0703020204020201" pitchFamily="34" charset="-122"/>
              </a:rPr>
              <a:t>: AT24C02</a:t>
            </a:r>
            <a:r>
              <a:rPr lang="zh-CN" altLang="en-US" sz="1325" dirty="0">
                <a:latin typeface="微软雅黑" panose="020B0703020204020201" pitchFamily="34" charset="-122"/>
                <a:ea typeface="微软雅黑" panose="020B0703020204020201" pitchFamily="34" charset="-122"/>
              </a:rPr>
              <a:t>内部地址。</a:t>
            </a:r>
          </a:p>
          <a:p>
            <a:pPr>
              <a:defRPr/>
            </a:pPr>
            <a:r>
              <a:rPr lang="zh-CN" altLang="en-US" sz="1325" dirty="0">
                <a:latin typeface="微软雅黑" panose="020B0703020204020201" pitchFamily="34" charset="-122"/>
                <a:ea typeface="微软雅黑" panose="020B0703020204020201" pitchFamily="34" charset="-122"/>
              </a:rPr>
              <a:t>●电压参数可设置范围</a:t>
            </a:r>
            <a:r>
              <a:rPr lang="en-US" altLang="zh-CN" sz="1325" dirty="0">
                <a:latin typeface="微软雅黑" panose="020B0703020204020201" pitchFamily="34" charset="-122"/>
                <a:ea typeface="微软雅黑" panose="020B0703020204020201" pitchFamily="34" charset="-122"/>
              </a:rPr>
              <a:t>: 0≤V</a:t>
            </a:r>
            <a:r>
              <a:rPr lang="en-US" altLang="zh-CN" sz="850" dirty="0">
                <a:latin typeface="微软雅黑" panose="020B0703020204020201" pitchFamily="34" charset="-122"/>
                <a:ea typeface="微软雅黑" panose="020B0703020204020201" pitchFamily="34" charset="-122"/>
              </a:rPr>
              <a:t>P</a:t>
            </a:r>
            <a:r>
              <a:rPr lang="en-US" altLang="zh-CN" sz="1325" dirty="0">
                <a:latin typeface="微软雅黑" panose="020B0703020204020201" pitchFamily="34" charset="-122"/>
                <a:ea typeface="微软雅黑" panose="020B0703020204020201" pitchFamily="34" charset="-122"/>
              </a:rPr>
              <a:t>≤5. 0</a:t>
            </a:r>
            <a:r>
              <a:rPr lang="zh-CN" altLang="en-US" sz="1325" dirty="0">
                <a:latin typeface="微软雅黑" panose="020B0703020204020201" pitchFamily="34" charset="-122"/>
                <a:ea typeface="微软雅黑" panose="020B0703020204020201" pitchFamily="34" charset="-122"/>
              </a:rPr>
              <a:t>。</a:t>
            </a:r>
            <a:endParaRPr lang="en-US" altLang="zh-CN" sz="1325" dirty="0">
              <a:latin typeface="微软雅黑" panose="020B0703020204020201" pitchFamily="34" charset="-122"/>
              <a:ea typeface="微软雅黑" panose="020B0703020204020201" pitchFamily="34" charset="-122"/>
            </a:endParaRPr>
          </a:p>
          <a:p>
            <a:pPr>
              <a:defRPr/>
            </a:pPr>
            <a:endParaRPr lang="en-US" altLang="zh-CN" sz="1325" dirty="0">
              <a:latin typeface="微软雅黑" panose="020B0703020204020201" pitchFamily="34" charset="-122"/>
              <a:ea typeface="微软雅黑" panose="020B0703020204020201"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1520311"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椭圆 19"/>
          <p:cNvSpPr/>
          <p:nvPr/>
        </p:nvSpPr>
        <p:spPr>
          <a:xfrm>
            <a:off x="759902" y="2182559"/>
            <a:ext cx="2742074" cy="2742074"/>
          </a:xfrm>
          <a:prstGeom prst="ellipse">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0"/>
          </a:p>
        </p:txBody>
      </p:sp>
      <p:sp>
        <p:nvSpPr>
          <p:cNvPr id="21" name="Freeform 9"/>
          <p:cNvSpPr>
            <a:spLocks noEditPoints="1"/>
          </p:cNvSpPr>
          <p:nvPr/>
        </p:nvSpPr>
        <p:spPr bwMode="auto">
          <a:xfrm>
            <a:off x="785403" y="2211060"/>
            <a:ext cx="2698572" cy="2679072"/>
          </a:xfrm>
          <a:custGeom>
            <a:avLst/>
            <a:gdLst>
              <a:gd name="T0" fmla="*/ 291 w 398"/>
              <a:gd name="T1" fmla="*/ 27 h 397"/>
              <a:gd name="T2" fmla="*/ 298 w 398"/>
              <a:gd name="T3" fmla="*/ 35 h 397"/>
              <a:gd name="T4" fmla="*/ 304 w 398"/>
              <a:gd name="T5" fmla="*/ 30 h 397"/>
              <a:gd name="T6" fmla="*/ 105 w 398"/>
              <a:gd name="T7" fmla="*/ 23 h 397"/>
              <a:gd name="T8" fmla="*/ 96 w 398"/>
              <a:gd name="T9" fmla="*/ 33 h 397"/>
              <a:gd name="T10" fmla="*/ 106 w 398"/>
              <a:gd name="T11" fmla="*/ 31 h 397"/>
              <a:gd name="T12" fmla="*/ 105 w 398"/>
              <a:gd name="T13" fmla="*/ 23 h 397"/>
              <a:gd name="T14" fmla="*/ 318 w 398"/>
              <a:gd name="T15" fmla="*/ 49 h 397"/>
              <a:gd name="T16" fmla="*/ 338 w 398"/>
              <a:gd name="T17" fmla="*/ 62 h 397"/>
              <a:gd name="T18" fmla="*/ 384 w 398"/>
              <a:gd name="T19" fmla="*/ 150 h 397"/>
              <a:gd name="T20" fmla="*/ 396 w 398"/>
              <a:gd name="T21" fmla="*/ 171 h 397"/>
              <a:gd name="T22" fmla="*/ 77 w 398"/>
              <a:gd name="T23" fmla="*/ 42 h 397"/>
              <a:gd name="T24" fmla="*/ 10 w 398"/>
              <a:gd name="T25" fmla="*/ 170 h 397"/>
              <a:gd name="T26" fmla="*/ 11 w 398"/>
              <a:gd name="T27" fmla="*/ 147 h 397"/>
              <a:gd name="T28" fmla="*/ 64 w 398"/>
              <a:gd name="T29" fmla="*/ 63 h 397"/>
              <a:gd name="T30" fmla="*/ 77 w 398"/>
              <a:gd name="T31" fmla="*/ 42 h 397"/>
              <a:gd name="T32" fmla="*/ 393 w 398"/>
              <a:gd name="T33" fmla="*/ 192 h 397"/>
              <a:gd name="T34" fmla="*/ 390 w 398"/>
              <a:gd name="T35" fmla="*/ 198 h 397"/>
              <a:gd name="T36" fmla="*/ 393 w 398"/>
              <a:gd name="T37" fmla="*/ 205 h 397"/>
              <a:gd name="T38" fmla="*/ 398 w 398"/>
              <a:gd name="T39" fmla="*/ 198 h 397"/>
              <a:gd name="T40" fmla="*/ 5 w 398"/>
              <a:gd name="T41" fmla="*/ 192 h 397"/>
              <a:gd name="T42" fmla="*/ 0 w 398"/>
              <a:gd name="T43" fmla="*/ 198 h 397"/>
              <a:gd name="T44" fmla="*/ 5 w 398"/>
              <a:gd name="T45" fmla="*/ 205 h 397"/>
              <a:gd name="T46" fmla="*/ 8 w 398"/>
              <a:gd name="T47" fmla="*/ 198 h 397"/>
              <a:gd name="T48" fmla="*/ 5 w 398"/>
              <a:gd name="T49" fmla="*/ 192 h 397"/>
              <a:gd name="T50" fmla="*/ 396 w 398"/>
              <a:gd name="T51" fmla="*/ 226 h 397"/>
              <a:gd name="T52" fmla="*/ 388 w 398"/>
              <a:gd name="T53" fmla="*/ 226 h 397"/>
              <a:gd name="T54" fmla="*/ 387 w 398"/>
              <a:gd name="T55" fmla="*/ 250 h 397"/>
              <a:gd name="T56" fmla="*/ 334 w 398"/>
              <a:gd name="T57" fmla="*/ 334 h 397"/>
              <a:gd name="T58" fmla="*/ 321 w 398"/>
              <a:gd name="T59" fmla="*/ 355 h 397"/>
              <a:gd name="T60" fmla="*/ 2 w 398"/>
              <a:gd name="T61" fmla="*/ 226 h 397"/>
              <a:gd name="T62" fmla="*/ 80 w 398"/>
              <a:gd name="T63" fmla="*/ 348 h 397"/>
              <a:gd name="T64" fmla="*/ 61 w 398"/>
              <a:gd name="T65" fmla="*/ 335 h 397"/>
              <a:gd name="T66" fmla="*/ 14 w 398"/>
              <a:gd name="T67" fmla="*/ 247 h 397"/>
              <a:gd name="T68" fmla="*/ 2 w 398"/>
              <a:gd name="T69" fmla="*/ 226 h 397"/>
              <a:gd name="T70" fmla="*/ 96 w 398"/>
              <a:gd name="T71" fmla="*/ 363 h 397"/>
              <a:gd name="T72" fmla="*/ 105 w 398"/>
              <a:gd name="T73" fmla="*/ 374 h 397"/>
              <a:gd name="T74" fmla="*/ 106 w 398"/>
              <a:gd name="T75" fmla="*/ 366 h 397"/>
              <a:gd name="T76" fmla="*/ 298 w 398"/>
              <a:gd name="T77" fmla="*/ 362 h 397"/>
              <a:gd name="T78" fmla="*/ 291 w 398"/>
              <a:gd name="T79" fmla="*/ 370 h 397"/>
              <a:gd name="T80" fmla="*/ 304 w 398"/>
              <a:gd name="T81" fmla="*/ 367 h 397"/>
              <a:gd name="T82" fmla="*/ 298 w 398"/>
              <a:gd name="T83" fmla="*/ 362 h 397"/>
              <a:gd name="T84" fmla="*/ 249 w 398"/>
              <a:gd name="T85" fmla="*/ 383 h 397"/>
              <a:gd name="T86" fmla="*/ 199 w 398"/>
              <a:gd name="T87" fmla="*/ 393 h 397"/>
              <a:gd name="T88" fmla="*/ 149 w 398"/>
              <a:gd name="T89" fmla="*/ 383 h 397"/>
              <a:gd name="T90" fmla="*/ 125 w 398"/>
              <a:gd name="T91" fmla="*/ 383 h 397"/>
              <a:gd name="T92" fmla="*/ 274 w 398"/>
              <a:gd name="T93" fmla="*/ 383 h 397"/>
              <a:gd name="T94" fmla="*/ 199 w 398"/>
              <a:gd name="T95" fmla="*/ 0 h 397"/>
              <a:gd name="T96" fmla="*/ 129 w 398"/>
              <a:gd name="T97" fmla="*/ 21 h 397"/>
              <a:gd name="T98" fmla="*/ 150 w 398"/>
              <a:gd name="T99" fmla="*/ 10 h 397"/>
              <a:gd name="T100" fmla="*/ 248 w 398"/>
              <a:gd name="T101" fmla="*/ 10 h 397"/>
              <a:gd name="T102" fmla="*/ 269 w 398"/>
              <a:gd name="T103" fmla="*/ 21 h 397"/>
              <a:gd name="T104" fmla="*/ 199 w 398"/>
              <a:gd name="T105"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8" h="397">
                <a:moveTo>
                  <a:pt x="293" y="23"/>
                </a:moveTo>
                <a:cubicBezTo>
                  <a:pt x="291" y="27"/>
                  <a:pt x="291" y="27"/>
                  <a:pt x="291" y="27"/>
                </a:cubicBezTo>
                <a:cubicBezTo>
                  <a:pt x="292" y="31"/>
                  <a:pt x="292" y="31"/>
                  <a:pt x="292" y="31"/>
                </a:cubicBezTo>
                <a:cubicBezTo>
                  <a:pt x="294" y="32"/>
                  <a:pt x="296" y="33"/>
                  <a:pt x="298" y="35"/>
                </a:cubicBezTo>
                <a:cubicBezTo>
                  <a:pt x="302" y="33"/>
                  <a:pt x="302" y="33"/>
                  <a:pt x="302" y="33"/>
                </a:cubicBezTo>
                <a:cubicBezTo>
                  <a:pt x="304" y="30"/>
                  <a:pt x="304" y="30"/>
                  <a:pt x="304" y="30"/>
                </a:cubicBezTo>
                <a:cubicBezTo>
                  <a:pt x="300" y="27"/>
                  <a:pt x="297" y="25"/>
                  <a:pt x="293" y="23"/>
                </a:cubicBezTo>
                <a:moveTo>
                  <a:pt x="105" y="23"/>
                </a:moveTo>
                <a:cubicBezTo>
                  <a:pt x="102" y="25"/>
                  <a:pt x="98" y="27"/>
                  <a:pt x="94" y="30"/>
                </a:cubicBezTo>
                <a:cubicBezTo>
                  <a:pt x="96" y="33"/>
                  <a:pt x="96" y="33"/>
                  <a:pt x="96" y="33"/>
                </a:cubicBezTo>
                <a:cubicBezTo>
                  <a:pt x="101" y="35"/>
                  <a:pt x="101" y="35"/>
                  <a:pt x="101" y="35"/>
                </a:cubicBezTo>
                <a:cubicBezTo>
                  <a:pt x="103" y="33"/>
                  <a:pt x="105" y="32"/>
                  <a:pt x="106" y="31"/>
                </a:cubicBezTo>
                <a:cubicBezTo>
                  <a:pt x="108" y="27"/>
                  <a:pt x="108" y="27"/>
                  <a:pt x="108" y="27"/>
                </a:cubicBezTo>
                <a:cubicBezTo>
                  <a:pt x="105" y="23"/>
                  <a:pt x="105" y="23"/>
                  <a:pt x="105" y="23"/>
                </a:cubicBezTo>
                <a:moveTo>
                  <a:pt x="321" y="42"/>
                </a:moveTo>
                <a:cubicBezTo>
                  <a:pt x="318" y="49"/>
                  <a:pt x="318" y="49"/>
                  <a:pt x="318" y="49"/>
                </a:cubicBezTo>
                <a:cubicBezTo>
                  <a:pt x="323" y="53"/>
                  <a:pt x="329" y="58"/>
                  <a:pt x="334" y="63"/>
                </a:cubicBezTo>
                <a:cubicBezTo>
                  <a:pt x="338" y="62"/>
                  <a:pt x="338" y="62"/>
                  <a:pt x="338" y="62"/>
                </a:cubicBezTo>
                <a:cubicBezTo>
                  <a:pt x="361" y="85"/>
                  <a:pt x="378" y="114"/>
                  <a:pt x="387" y="147"/>
                </a:cubicBezTo>
                <a:cubicBezTo>
                  <a:pt x="384" y="150"/>
                  <a:pt x="384" y="150"/>
                  <a:pt x="384" y="150"/>
                </a:cubicBezTo>
                <a:cubicBezTo>
                  <a:pt x="386" y="156"/>
                  <a:pt x="387" y="163"/>
                  <a:pt x="388" y="170"/>
                </a:cubicBezTo>
                <a:cubicBezTo>
                  <a:pt x="396" y="171"/>
                  <a:pt x="396" y="171"/>
                  <a:pt x="396" y="171"/>
                </a:cubicBezTo>
                <a:cubicBezTo>
                  <a:pt x="389" y="119"/>
                  <a:pt x="361" y="73"/>
                  <a:pt x="321" y="42"/>
                </a:cubicBezTo>
                <a:moveTo>
                  <a:pt x="77" y="42"/>
                </a:moveTo>
                <a:cubicBezTo>
                  <a:pt x="37" y="73"/>
                  <a:pt x="10" y="119"/>
                  <a:pt x="2" y="171"/>
                </a:cubicBezTo>
                <a:cubicBezTo>
                  <a:pt x="10" y="170"/>
                  <a:pt x="10" y="170"/>
                  <a:pt x="10" y="170"/>
                </a:cubicBezTo>
                <a:cubicBezTo>
                  <a:pt x="11" y="163"/>
                  <a:pt x="13" y="156"/>
                  <a:pt x="14" y="150"/>
                </a:cubicBezTo>
                <a:cubicBezTo>
                  <a:pt x="11" y="147"/>
                  <a:pt x="11" y="147"/>
                  <a:pt x="11" y="147"/>
                </a:cubicBezTo>
                <a:cubicBezTo>
                  <a:pt x="20" y="114"/>
                  <a:pt x="38" y="85"/>
                  <a:pt x="61" y="62"/>
                </a:cubicBezTo>
                <a:cubicBezTo>
                  <a:pt x="64" y="63"/>
                  <a:pt x="64" y="63"/>
                  <a:pt x="64" y="63"/>
                </a:cubicBezTo>
                <a:cubicBezTo>
                  <a:pt x="69" y="58"/>
                  <a:pt x="75" y="53"/>
                  <a:pt x="80" y="49"/>
                </a:cubicBezTo>
                <a:cubicBezTo>
                  <a:pt x="77" y="42"/>
                  <a:pt x="77" y="42"/>
                  <a:pt x="77" y="42"/>
                </a:cubicBezTo>
                <a:moveTo>
                  <a:pt x="398" y="192"/>
                </a:moveTo>
                <a:cubicBezTo>
                  <a:pt x="393" y="192"/>
                  <a:pt x="393" y="192"/>
                  <a:pt x="393" y="192"/>
                </a:cubicBezTo>
                <a:cubicBezTo>
                  <a:pt x="390" y="195"/>
                  <a:pt x="390" y="195"/>
                  <a:pt x="390" y="195"/>
                </a:cubicBezTo>
                <a:cubicBezTo>
                  <a:pt x="390" y="196"/>
                  <a:pt x="390" y="197"/>
                  <a:pt x="390" y="198"/>
                </a:cubicBezTo>
                <a:cubicBezTo>
                  <a:pt x="390" y="199"/>
                  <a:pt x="390" y="201"/>
                  <a:pt x="390" y="202"/>
                </a:cubicBezTo>
                <a:cubicBezTo>
                  <a:pt x="393" y="205"/>
                  <a:pt x="393" y="205"/>
                  <a:pt x="393" y="205"/>
                </a:cubicBezTo>
                <a:cubicBezTo>
                  <a:pt x="398" y="205"/>
                  <a:pt x="398" y="205"/>
                  <a:pt x="398" y="205"/>
                </a:cubicBezTo>
                <a:cubicBezTo>
                  <a:pt x="398" y="203"/>
                  <a:pt x="398" y="201"/>
                  <a:pt x="398" y="198"/>
                </a:cubicBezTo>
                <a:cubicBezTo>
                  <a:pt x="398" y="196"/>
                  <a:pt x="398" y="194"/>
                  <a:pt x="398" y="192"/>
                </a:cubicBezTo>
                <a:moveTo>
                  <a:pt x="5" y="192"/>
                </a:moveTo>
                <a:cubicBezTo>
                  <a:pt x="1" y="192"/>
                  <a:pt x="1" y="192"/>
                  <a:pt x="1" y="192"/>
                </a:cubicBezTo>
                <a:cubicBezTo>
                  <a:pt x="0" y="194"/>
                  <a:pt x="0" y="196"/>
                  <a:pt x="0" y="198"/>
                </a:cubicBezTo>
                <a:cubicBezTo>
                  <a:pt x="0" y="201"/>
                  <a:pt x="0" y="203"/>
                  <a:pt x="1" y="205"/>
                </a:cubicBezTo>
                <a:cubicBezTo>
                  <a:pt x="5" y="205"/>
                  <a:pt x="5" y="205"/>
                  <a:pt x="5" y="205"/>
                </a:cubicBezTo>
                <a:cubicBezTo>
                  <a:pt x="8" y="202"/>
                  <a:pt x="8" y="202"/>
                  <a:pt x="8" y="202"/>
                </a:cubicBezTo>
                <a:cubicBezTo>
                  <a:pt x="8" y="201"/>
                  <a:pt x="8" y="199"/>
                  <a:pt x="8" y="198"/>
                </a:cubicBezTo>
                <a:cubicBezTo>
                  <a:pt x="8" y="197"/>
                  <a:pt x="8" y="196"/>
                  <a:pt x="8" y="195"/>
                </a:cubicBezTo>
                <a:cubicBezTo>
                  <a:pt x="5" y="192"/>
                  <a:pt x="5" y="192"/>
                  <a:pt x="5" y="192"/>
                </a:cubicBezTo>
                <a:moveTo>
                  <a:pt x="396" y="226"/>
                </a:moveTo>
                <a:cubicBezTo>
                  <a:pt x="396" y="226"/>
                  <a:pt x="396" y="226"/>
                  <a:pt x="396" y="226"/>
                </a:cubicBezTo>
                <a:moveTo>
                  <a:pt x="396" y="226"/>
                </a:moveTo>
                <a:cubicBezTo>
                  <a:pt x="388" y="226"/>
                  <a:pt x="388" y="226"/>
                  <a:pt x="388" y="226"/>
                </a:cubicBezTo>
                <a:cubicBezTo>
                  <a:pt x="387" y="233"/>
                  <a:pt x="386" y="240"/>
                  <a:pt x="384" y="247"/>
                </a:cubicBezTo>
                <a:cubicBezTo>
                  <a:pt x="387" y="250"/>
                  <a:pt x="387" y="250"/>
                  <a:pt x="387" y="250"/>
                </a:cubicBezTo>
                <a:cubicBezTo>
                  <a:pt x="378" y="283"/>
                  <a:pt x="361" y="312"/>
                  <a:pt x="338" y="335"/>
                </a:cubicBezTo>
                <a:cubicBezTo>
                  <a:pt x="334" y="334"/>
                  <a:pt x="334" y="334"/>
                  <a:pt x="334" y="334"/>
                </a:cubicBezTo>
                <a:cubicBezTo>
                  <a:pt x="329" y="339"/>
                  <a:pt x="323" y="344"/>
                  <a:pt x="318" y="348"/>
                </a:cubicBezTo>
                <a:cubicBezTo>
                  <a:pt x="321" y="355"/>
                  <a:pt x="321" y="355"/>
                  <a:pt x="321" y="355"/>
                </a:cubicBezTo>
                <a:cubicBezTo>
                  <a:pt x="361" y="324"/>
                  <a:pt x="389" y="278"/>
                  <a:pt x="396" y="226"/>
                </a:cubicBezTo>
                <a:moveTo>
                  <a:pt x="2" y="226"/>
                </a:moveTo>
                <a:cubicBezTo>
                  <a:pt x="10" y="278"/>
                  <a:pt x="37" y="324"/>
                  <a:pt x="77" y="355"/>
                </a:cubicBezTo>
                <a:cubicBezTo>
                  <a:pt x="80" y="348"/>
                  <a:pt x="80" y="348"/>
                  <a:pt x="80" y="348"/>
                </a:cubicBezTo>
                <a:cubicBezTo>
                  <a:pt x="75" y="344"/>
                  <a:pt x="69" y="339"/>
                  <a:pt x="64" y="334"/>
                </a:cubicBezTo>
                <a:cubicBezTo>
                  <a:pt x="61" y="335"/>
                  <a:pt x="61" y="335"/>
                  <a:pt x="61" y="335"/>
                </a:cubicBezTo>
                <a:cubicBezTo>
                  <a:pt x="38" y="312"/>
                  <a:pt x="20" y="283"/>
                  <a:pt x="11" y="250"/>
                </a:cubicBezTo>
                <a:cubicBezTo>
                  <a:pt x="14" y="247"/>
                  <a:pt x="14" y="247"/>
                  <a:pt x="14" y="247"/>
                </a:cubicBezTo>
                <a:cubicBezTo>
                  <a:pt x="13" y="240"/>
                  <a:pt x="11" y="233"/>
                  <a:pt x="10" y="226"/>
                </a:cubicBezTo>
                <a:cubicBezTo>
                  <a:pt x="2" y="226"/>
                  <a:pt x="2" y="226"/>
                  <a:pt x="2" y="226"/>
                </a:cubicBezTo>
                <a:moveTo>
                  <a:pt x="101" y="362"/>
                </a:moveTo>
                <a:cubicBezTo>
                  <a:pt x="96" y="363"/>
                  <a:pt x="96" y="363"/>
                  <a:pt x="96" y="363"/>
                </a:cubicBezTo>
                <a:cubicBezTo>
                  <a:pt x="94" y="367"/>
                  <a:pt x="94" y="367"/>
                  <a:pt x="94" y="367"/>
                </a:cubicBezTo>
                <a:cubicBezTo>
                  <a:pt x="98" y="369"/>
                  <a:pt x="102" y="372"/>
                  <a:pt x="105" y="374"/>
                </a:cubicBezTo>
                <a:cubicBezTo>
                  <a:pt x="108" y="370"/>
                  <a:pt x="108" y="370"/>
                  <a:pt x="108" y="370"/>
                </a:cubicBezTo>
                <a:cubicBezTo>
                  <a:pt x="106" y="366"/>
                  <a:pt x="106" y="366"/>
                  <a:pt x="106" y="366"/>
                </a:cubicBezTo>
                <a:cubicBezTo>
                  <a:pt x="105" y="364"/>
                  <a:pt x="103" y="363"/>
                  <a:pt x="101" y="362"/>
                </a:cubicBezTo>
                <a:moveTo>
                  <a:pt x="298" y="362"/>
                </a:moveTo>
                <a:cubicBezTo>
                  <a:pt x="296" y="363"/>
                  <a:pt x="294" y="364"/>
                  <a:pt x="292" y="366"/>
                </a:cubicBezTo>
                <a:cubicBezTo>
                  <a:pt x="291" y="370"/>
                  <a:pt x="291" y="370"/>
                  <a:pt x="291" y="370"/>
                </a:cubicBezTo>
                <a:cubicBezTo>
                  <a:pt x="293" y="374"/>
                  <a:pt x="293" y="374"/>
                  <a:pt x="293" y="374"/>
                </a:cubicBezTo>
                <a:cubicBezTo>
                  <a:pt x="297" y="372"/>
                  <a:pt x="300" y="369"/>
                  <a:pt x="304" y="367"/>
                </a:cubicBezTo>
                <a:cubicBezTo>
                  <a:pt x="302" y="363"/>
                  <a:pt x="302" y="363"/>
                  <a:pt x="302" y="363"/>
                </a:cubicBezTo>
                <a:cubicBezTo>
                  <a:pt x="298" y="362"/>
                  <a:pt x="298" y="362"/>
                  <a:pt x="298" y="362"/>
                </a:cubicBezTo>
                <a:moveTo>
                  <a:pt x="269" y="376"/>
                </a:moveTo>
                <a:cubicBezTo>
                  <a:pt x="263" y="379"/>
                  <a:pt x="256" y="381"/>
                  <a:pt x="249" y="383"/>
                </a:cubicBezTo>
                <a:cubicBezTo>
                  <a:pt x="248" y="387"/>
                  <a:pt x="248" y="387"/>
                  <a:pt x="248" y="387"/>
                </a:cubicBezTo>
                <a:cubicBezTo>
                  <a:pt x="233" y="391"/>
                  <a:pt x="216" y="393"/>
                  <a:pt x="199" y="393"/>
                </a:cubicBezTo>
                <a:cubicBezTo>
                  <a:pt x="182" y="393"/>
                  <a:pt x="166" y="391"/>
                  <a:pt x="150" y="387"/>
                </a:cubicBezTo>
                <a:cubicBezTo>
                  <a:pt x="149" y="383"/>
                  <a:pt x="149" y="383"/>
                  <a:pt x="149" y="383"/>
                </a:cubicBezTo>
                <a:cubicBezTo>
                  <a:pt x="142" y="381"/>
                  <a:pt x="135" y="379"/>
                  <a:pt x="129" y="376"/>
                </a:cubicBezTo>
                <a:cubicBezTo>
                  <a:pt x="125" y="383"/>
                  <a:pt x="125" y="383"/>
                  <a:pt x="125" y="383"/>
                </a:cubicBezTo>
                <a:cubicBezTo>
                  <a:pt x="148" y="392"/>
                  <a:pt x="173" y="397"/>
                  <a:pt x="199" y="397"/>
                </a:cubicBezTo>
                <a:cubicBezTo>
                  <a:pt x="226" y="397"/>
                  <a:pt x="251" y="392"/>
                  <a:pt x="274" y="383"/>
                </a:cubicBezTo>
                <a:cubicBezTo>
                  <a:pt x="269" y="376"/>
                  <a:pt x="269" y="376"/>
                  <a:pt x="269" y="376"/>
                </a:cubicBezTo>
                <a:moveTo>
                  <a:pt x="199" y="0"/>
                </a:moveTo>
                <a:cubicBezTo>
                  <a:pt x="173" y="0"/>
                  <a:pt x="148" y="5"/>
                  <a:pt x="125" y="14"/>
                </a:cubicBezTo>
                <a:cubicBezTo>
                  <a:pt x="129" y="21"/>
                  <a:pt x="129" y="21"/>
                  <a:pt x="129" y="21"/>
                </a:cubicBezTo>
                <a:cubicBezTo>
                  <a:pt x="135" y="18"/>
                  <a:pt x="142" y="16"/>
                  <a:pt x="149" y="14"/>
                </a:cubicBezTo>
                <a:cubicBezTo>
                  <a:pt x="150" y="10"/>
                  <a:pt x="150" y="10"/>
                  <a:pt x="150" y="10"/>
                </a:cubicBezTo>
                <a:cubicBezTo>
                  <a:pt x="166" y="6"/>
                  <a:pt x="182" y="4"/>
                  <a:pt x="199" y="4"/>
                </a:cubicBezTo>
                <a:cubicBezTo>
                  <a:pt x="216" y="4"/>
                  <a:pt x="233" y="6"/>
                  <a:pt x="248" y="10"/>
                </a:cubicBezTo>
                <a:cubicBezTo>
                  <a:pt x="249" y="14"/>
                  <a:pt x="249" y="14"/>
                  <a:pt x="249" y="14"/>
                </a:cubicBezTo>
                <a:cubicBezTo>
                  <a:pt x="256" y="16"/>
                  <a:pt x="263" y="18"/>
                  <a:pt x="269" y="21"/>
                </a:cubicBezTo>
                <a:cubicBezTo>
                  <a:pt x="274" y="14"/>
                  <a:pt x="274" y="14"/>
                  <a:pt x="274" y="14"/>
                </a:cubicBezTo>
                <a:cubicBezTo>
                  <a:pt x="251" y="5"/>
                  <a:pt x="226" y="0"/>
                  <a:pt x="199" y="0"/>
                </a:cubicBezTo>
              </a:path>
            </a:pathLst>
          </a:custGeom>
          <a:solidFill>
            <a:srgbClr val="00CCFF"/>
          </a:solidFill>
          <a:ln>
            <a:noFill/>
          </a:ln>
        </p:spPr>
        <p:txBody>
          <a:bodyPr/>
          <a:lstStyle/>
          <a:p>
            <a:pPr>
              <a:defRPr/>
            </a:pPr>
            <a:endParaRPr lang="zh-CN" altLang="en-US" sz="990"/>
          </a:p>
        </p:txBody>
      </p:sp>
      <p:sp>
        <p:nvSpPr>
          <p:cNvPr id="23" name="椭圆 22"/>
          <p:cNvSpPr/>
          <p:nvPr/>
        </p:nvSpPr>
        <p:spPr>
          <a:xfrm>
            <a:off x="4390000" y="2182559"/>
            <a:ext cx="2742074" cy="2742074"/>
          </a:xfrm>
          <a:prstGeom prst="ellipse">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0"/>
          </a:p>
        </p:txBody>
      </p:sp>
      <p:sp>
        <p:nvSpPr>
          <p:cNvPr id="24" name="Freeform 9"/>
          <p:cNvSpPr>
            <a:spLocks noEditPoints="1"/>
          </p:cNvSpPr>
          <p:nvPr/>
        </p:nvSpPr>
        <p:spPr bwMode="auto">
          <a:xfrm>
            <a:off x="4415501" y="2211060"/>
            <a:ext cx="2698572" cy="2679072"/>
          </a:xfrm>
          <a:custGeom>
            <a:avLst/>
            <a:gdLst>
              <a:gd name="T0" fmla="*/ 291 w 398"/>
              <a:gd name="T1" fmla="*/ 27 h 397"/>
              <a:gd name="T2" fmla="*/ 298 w 398"/>
              <a:gd name="T3" fmla="*/ 35 h 397"/>
              <a:gd name="T4" fmla="*/ 304 w 398"/>
              <a:gd name="T5" fmla="*/ 30 h 397"/>
              <a:gd name="T6" fmla="*/ 105 w 398"/>
              <a:gd name="T7" fmla="*/ 23 h 397"/>
              <a:gd name="T8" fmla="*/ 96 w 398"/>
              <a:gd name="T9" fmla="*/ 33 h 397"/>
              <a:gd name="T10" fmla="*/ 106 w 398"/>
              <a:gd name="T11" fmla="*/ 31 h 397"/>
              <a:gd name="T12" fmla="*/ 105 w 398"/>
              <a:gd name="T13" fmla="*/ 23 h 397"/>
              <a:gd name="T14" fmla="*/ 318 w 398"/>
              <a:gd name="T15" fmla="*/ 49 h 397"/>
              <a:gd name="T16" fmla="*/ 338 w 398"/>
              <a:gd name="T17" fmla="*/ 62 h 397"/>
              <a:gd name="T18" fmla="*/ 384 w 398"/>
              <a:gd name="T19" fmla="*/ 150 h 397"/>
              <a:gd name="T20" fmla="*/ 396 w 398"/>
              <a:gd name="T21" fmla="*/ 171 h 397"/>
              <a:gd name="T22" fmla="*/ 77 w 398"/>
              <a:gd name="T23" fmla="*/ 42 h 397"/>
              <a:gd name="T24" fmla="*/ 10 w 398"/>
              <a:gd name="T25" fmla="*/ 170 h 397"/>
              <a:gd name="T26" fmla="*/ 11 w 398"/>
              <a:gd name="T27" fmla="*/ 147 h 397"/>
              <a:gd name="T28" fmla="*/ 64 w 398"/>
              <a:gd name="T29" fmla="*/ 63 h 397"/>
              <a:gd name="T30" fmla="*/ 77 w 398"/>
              <a:gd name="T31" fmla="*/ 42 h 397"/>
              <a:gd name="T32" fmla="*/ 393 w 398"/>
              <a:gd name="T33" fmla="*/ 192 h 397"/>
              <a:gd name="T34" fmla="*/ 390 w 398"/>
              <a:gd name="T35" fmla="*/ 198 h 397"/>
              <a:gd name="T36" fmla="*/ 393 w 398"/>
              <a:gd name="T37" fmla="*/ 205 h 397"/>
              <a:gd name="T38" fmla="*/ 398 w 398"/>
              <a:gd name="T39" fmla="*/ 198 h 397"/>
              <a:gd name="T40" fmla="*/ 5 w 398"/>
              <a:gd name="T41" fmla="*/ 192 h 397"/>
              <a:gd name="T42" fmla="*/ 0 w 398"/>
              <a:gd name="T43" fmla="*/ 198 h 397"/>
              <a:gd name="T44" fmla="*/ 5 w 398"/>
              <a:gd name="T45" fmla="*/ 205 h 397"/>
              <a:gd name="T46" fmla="*/ 8 w 398"/>
              <a:gd name="T47" fmla="*/ 198 h 397"/>
              <a:gd name="T48" fmla="*/ 5 w 398"/>
              <a:gd name="T49" fmla="*/ 192 h 397"/>
              <a:gd name="T50" fmla="*/ 396 w 398"/>
              <a:gd name="T51" fmla="*/ 226 h 397"/>
              <a:gd name="T52" fmla="*/ 388 w 398"/>
              <a:gd name="T53" fmla="*/ 226 h 397"/>
              <a:gd name="T54" fmla="*/ 387 w 398"/>
              <a:gd name="T55" fmla="*/ 250 h 397"/>
              <a:gd name="T56" fmla="*/ 334 w 398"/>
              <a:gd name="T57" fmla="*/ 334 h 397"/>
              <a:gd name="T58" fmla="*/ 321 w 398"/>
              <a:gd name="T59" fmla="*/ 355 h 397"/>
              <a:gd name="T60" fmla="*/ 2 w 398"/>
              <a:gd name="T61" fmla="*/ 226 h 397"/>
              <a:gd name="T62" fmla="*/ 80 w 398"/>
              <a:gd name="T63" fmla="*/ 348 h 397"/>
              <a:gd name="T64" fmla="*/ 61 w 398"/>
              <a:gd name="T65" fmla="*/ 335 h 397"/>
              <a:gd name="T66" fmla="*/ 14 w 398"/>
              <a:gd name="T67" fmla="*/ 247 h 397"/>
              <a:gd name="T68" fmla="*/ 2 w 398"/>
              <a:gd name="T69" fmla="*/ 226 h 397"/>
              <a:gd name="T70" fmla="*/ 96 w 398"/>
              <a:gd name="T71" fmla="*/ 363 h 397"/>
              <a:gd name="T72" fmla="*/ 105 w 398"/>
              <a:gd name="T73" fmla="*/ 374 h 397"/>
              <a:gd name="T74" fmla="*/ 106 w 398"/>
              <a:gd name="T75" fmla="*/ 366 h 397"/>
              <a:gd name="T76" fmla="*/ 298 w 398"/>
              <a:gd name="T77" fmla="*/ 362 h 397"/>
              <a:gd name="T78" fmla="*/ 291 w 398"/>
              <a:gd name="T79" fmla="*/ 370 h 397"/>
              <a:gd name="T80" fmla="*/ 304 w 398"/>
              <a:gd name="T81" fmla="*/ 367 h 397"/>
              <a:gd name="T82" fmla="*/ 298 w 398"/>
              <a:gd name="T83" fmla="*/ 362 h 397"/>
              <a:gd name="T84" fmla="*/ 249 w 398"/>
              <a:gd name="T85" fmla="*/ 383 h 397"/>
              <a:gd name="T86" fmla="*/ 199 w 398"/>
              <a:gd name="T87" fmla="*/ 393 h 397"/>
              <a:gd name="T88" fmla="*/ 149 w 398"/>
              <a:gd name="T89" fmla="*/ 383 h 397"/>
              <a:gd name="T90" fmla="*/ 125 w 398"/>
              <a:gd name="T91" fmla="*/ 383 h 397"/>
              <a:gd name="T92" fmla="*/ 274 w 398"/>
              <a:gd name="T93" fmla="*/ 383 h 397"/>
              <a:gd name="T94" fmla="*/ 199 w 398"/>
              <a:gd name="T95" fmla="*/ 0 h 397"/>
              <a:gd name="T96" fmla="*/ 129 w 398"/>
              <a:gd name="T97" fmla="*/ 21 h 397"/>
              <a:gd name="T98" fmla="*/ 150 w 398"/>
              <a:gd name="T99" fmla="*/ 10 h 397"/>
              <a:gd name="T100" fmla="*/ 248 w 398"/>
              <a:gd name="T101" fmla="*/ 10 h 397"/>
              <a:gd name="T102" fmla="*/ 269 w 398"/>
              <a:gd name="T103" fmla="*/ 21 h 397"/>
              <a:gd name="T104" fmla="*/ 199 w 398"/>
              <a:gd name="T105"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8" h="397">
                <a:moveTo>
                  <a:pt x="293" y="23"/>
                </a:moveTo>
                <a:cubicBezTo>
                  <a:pt x="291" y="27"/>
                  <a:pt x="291" y="27"/>
                  <a:pt x="291" y="27"/>
                </a:cubicBezTo>
                <a:cubicBezTo>
                  <a:pt x="292" y="31"/>
                  <a:pt x="292" y="31"/>
                  <a:pt x="292" y="31"/>
                </a:cubicBezTo>
                <a:cubicBezTo>
                  <a:pt x="294" y="32"/>
                  <a:pt x="296" y="33"/>
                  <a:pt x="298" y="35"/>
                </a:cubicBezTo>
                <a:cubicBezTo>
                  <a:pt x="302" y="33"/>
                  <a:pt x="302" y="33"/>
                  <a:pt x="302" y="33"/>
                </a:cubicBezTo>
                <a:cubicBezTo>
                  <a:pt x="304" y="30"/>
                  <a:pt x="304" y="30"/>
                  <a:pt x="304" y="30"/>
                </a:cubicBezTo>
                <a:cubicBezTo>
                  <a:pt x="300" y="27"/>
                  <a:pt x="297" y="25"/>
                  <a:pt x="293" y="23"/>
                </a:cubicBezTo>
                <a:moveTo>
                  <a:pt x="105" y="23"/>
                </a:moveTo>
                <a:cubicBezTo>
                  <a:pt x="102" y="25"/>
                  <a:pt x="98" y="27"/>
                  <a:pt x="94" y="30"/>
                </a:cubicBezTo>
                <a:cubicBezTo>
                  <a:pt x="96" y="33"/>
                  <a:pt x="96" y="33"/>
                  <a:pt x="96" y="33"/>
                </a:cubicBezTo>
                <a:cubicBezTo>
                  <a:pt x="101" y="35"/>
                  <a:pt x="101" y="35"/>
                  <a:pt x="101" y="35"/>
                </a:cubicBezTo>
                <a:cubicBezTo>
                  <a:pt x="103" y="33"/>
                  <a:pt x="105" y="32"/>
                  <a:pt x="106" y="31"/>
                </a:cubicBezTo>
                <a:cubicBezTo>
                  <a:pt x="108" y="27"/>
                  <a:pt x="108" y="27"/>
                  <a:pt x="108" y="27"/>
                </a:cubicBezTo>
                <a:cubicBezTo>
                  <a:pt x="105" y="23"/>
                  <a:pt x="105" y="23"/>
                  <a:pt x="105" y="23"/>
                </a:cubicBezTo>
                <a:moveTo>
                  <a:pt x="321" y="42"/>
                </a:moveTo>
                <a:cubicBezTo>
                  <a:pt x="318" y="49"/>
                  <a:pt x="318" y="49"/>
                  <a:pt x="318" y="49"/>
                </a:cubicBezTo>
                <a:cubicBezTo>
                  <a:pt x="323" y="53"/>
                  <a:pt x="329" y="58"/>
                  <a:pt x="334" y="63"/>
                </a:cubicBezTo>
                <a:cubicBezTo>
                  <a:pt x="338" y="62"/>
                  <a:pt x="338" y="62"/>
                  <a:pt x="338" y="62"/>
                </a:cubicBezTo>
                <a:cubicBezTo>
                  <a:pt x="361" y="85"/>
                  <a:pt x="378" y="114"/>
                  <a:pt x="387" y="147"/>
                </a:cubicBezTo>
                <a:cubicBezTo>
                  <a:pt x="384" y="150"/>
                  <a:pt x="384" y="150"/>
                  <a:pt x="384" y="150"/>
                </a:cubicBezTo>
                <a:cubicBezTo>
                  <a:pt x="386" y="156"/>
                  <a:pt x="387" y="163"/>
                  <a:pt x="388" y="170"/>
                </a:cubicBezTo>
                <a:cubicBezTo>
                  <a:pt x="396" y="171"/>
                  <a:pt x="396" y="171"/>
                  <a:pt x="396" y="171"/>
                </a:cubicBezTo>
                <a:cubicBezTo>
                  <a:pt x="389" y="119"/>
                  <a:pt x="361" y="73"/>
                  <a:pt x="321" y="42"/>
                </a:cubicBezTo>
                <a:moveTo>
                  <a:pt x="77" y="42"/>
                </a:moveTo>
                <a:cubicBezTo>
                  <a:pt x="37" y="73"/>
                  <a:pt x="10" y="119"/>
                  <a:pt x="2" y="171"/>
                </a:cubicBezTo>
                <a:cubicBezTo>
                  <a:pt x="10" y="170"/>
                  <a:pt x="10" y="170"/>
                  <a:pt x="10" y="170"/>
                </a:cubicBezTo>
                <a:cubicBezTo>
                  <a:pt x="11" y="163"/>
                  <a:pt x="13" y="156"/>
                  <a:pt x="14" y="150"/>
                </a:cubicBezTo>
                <a:cubicBezTo>
                  <a:pt x="11" y="147"/>
                  <a:pt x="11" y="147"/>
                  <a:pt x="11" y="147"/>
                </a:cubicBezTo>
                <a:cubicBezTo>
                  <a:pt x="20" y="114"/>
                  <a:pt x="38" y="85"/>
                  <a:pt x="61" y="62"/>
                </a:cubicBezTo>
                <a:cubicBezTo>
                  <a:pt x="64" y="63"/>
                  <a:pt x="64" y="63"/>
                  <a:pt x="64" y="63"/>
                </a:cubicBezTo>
                <a:cubicBezTo>
                  <a:pt x="69" y="58"/>
                  <a:pt x="75" y="53"/>
                  <a:pt x="80" y="49"/>
                </a:cubicBezTo>
                <a:cubicBezTo>
                  <a:pt x="77" y="42"/>
                  <a:pt x="77" y="42"/>
                  <a:pt x="77" y="42"/>
                </a:cubicBezTo>
                <a:moveTo>
                  <a:pt x="398" y="192"/>
                </a:moveTo>
                <a:cubicBezTo>
                  <a:pt x="393" y="192"/>
                  <a:pt x="393" y="192"/>
                  <a:pt x="393" y="192"/>
                </a:cubicBezTo>
                <a:cubicBezTo>
                  <a:pt x="390" y="195"/>
                  <a:pt x="390" y="195"/>
                  <a:pt x="390" y="195"/>
                </a:cubicBezTo>
                <a:cubicBezTo>
                  <a:pt x="390" y="196"/>
                  <a:pt x="390" y="197"/>
                  <a:pt x="390" y="198"/>
                </a:cubicBezTo>
                <a:cubicBezTo>
                  <a:pt x="390" y="199"/>
                  <a:pt x="390" y="201"/>
                  <a:pt x="390" y="202"/>
                </a:cubicBezTo>
                <a:cubicBezTo>
                  <a:pt x="393" y="205"/>
                  <a:pt x="393" y="205"/>
                  <a:pt x="393" y="205"/>
                </a:cubicBezTo>
                <a:cubicBezTo>
                  <a:pt x="398" y="205"/>
                  <a:pt x="398" y="205"/>
                  <a:pt x="398" y="205"/>
                </a:cubicBezTo>
                <a:cubicBezTo>
                  <a:pt x="398" y="203"/>
                  <a:pt x="398" y="201"/>
                  <a:pt x="398" y="198"/>
                </a:cubicBezTo>
                <a:cubicBezTo>
                  <a:pt x="398" y="196"/>
                  <a:pt x="398" y="194"/>
                  <a:pt x="398" y="192"/>
                </a:cubicBezTo>
                <a:moveTo>
                  <a:pt x="5" y="192"/>
                </a:moveTo>
                <a:cubicBezTo>
                  <a:pt x="1" y="192"/>
                  <a:pt x="1" y="192"/>
                  <a:pt x="1" y="192"/>
                </a:cubicBezTo>
                <a:cubicBezTo>
                  <a:pt x="0" y="194"/>
                  <a:pt x="0" y="196"/>
                  <a:pt x="0" y="198"/>
                </a:cubicBezTo>
                <a:cubicBezTo>
                  <a:pt x="0" y="201"/>
                  <a:pt x="0" y="203"/>
                  <a:pt x="1" y="205"/>
                </a:cubicBezTo>
                <a:cubicBezTo>
                  <a:pt x="5" y="205"/>
                  <a:pt x="5" y="205"/>
                  <a:pt x="5" y="205"/>
                </a:cubicBezTo>
                <a:cubicBezTo>
                  <a:pt x="8" y="202"/>
                  <a:pt x="8" y="202"/>
                  <a:pt x="8" y="202"/>
                </a:cubicBezTo>
                <a:cubicBezTo>
                  <a:pt x="8" y="201"/>
                  <a:pt x="8" y="199"/>
                  <a:pt x="8" y="198"/>
                </a:cubicBezTo>
                <a:cubicBezTo>
                  <a:pt x="8" y="197"/>
                  <a:pt x="8" y="196"/>
                  <a:pt x="8" y="195"/>
                </a:cubicBezTo>
                <a:cubicBezTo>
                  <a:pt x="5" y="192"/>
                  <a:pt x="5" y="192"/>
                  <a:pt x="5" y="192"/>
                </a:cubicBezTo>
                <a:moveTo>
                  <a:pt x="396" y="226"/>
                </a:moveTo>
                <a:cubicBezTo>
                  <a:pt x="396" y="226"/>
                  <a:pt x="396" y="226"/>
                  <a:pt x="396" y="226"/>
                </a:cubicBezTo>
                <a:moveTo>
                  <a:pt x="396" y="226"/>
                </a:moveTo>
                <a:cubicBezTo>
                  <a:pt x="388" y="226"/>
                  <a:pt x="388" y="226"/>
                  <a:pt x="388" y="226"/>
                </a:cubicBezTo>
                <a:cubicBezTo>
                  <a:pt x="387" y="233"/>
                  <a:pt x="386" y="240"/>
                  <a:pt x="384" y="247"/>
                </a:cubicBezTo>
                <a:cubicBezTo>
                  <a:pt x="387" y="250"/>
                  <a:pt x="387" y="250"/>
                  <a:pt x="387" y="250"/>
                </a:cubicBezTo>
                <a:cubicBezTo>
                  <a:pt x="378" y="283"/>
                  <a:pt x="361" y="312"/>
                  <a:pt x="338" y="335"/>
                </a:cubicBezTo>
                <a:cubicBezTo>
                  <a:pt x="334" y="334"/>
                  <a:pt x="334" y="334"/>
                  <a:pt x="334" y="334"/>
                </a:cubicBezTo>
                <a:cubicBezTo>
                  <a:pt x="329" y="339"/>
                  <a:pt x="323" y="344"/>
                  <a:pt x="318" y="348"/>
                </a:cubicBezTo>
                <a:cubicBezTo>
                  <a:pt x="321" y="355"/>
                  <a:pt x="321" y="355"/>
                  <a:pt x="321" y="355"/>
                </a:cubicBezTo>
                <a:cubicBezTo>
                  <a:pt x="361" y="324"/>
                  <a:pt x="389" y="278"/>
                  <a:pt x="396" y="226"/>
                </a:cubicBezTo>
                <a:moveTo>
                  <a:pt x="2" y="226"/>
                </a:moveTo>
                <a:cubicBezTo>
                  <a:pt x="10" y="278"/>
                  <a:pt x="37" y="324"/>
                  <a:pt x="77" y="355"/>
                </a:cubicBezTo>
                <a:cubicBezTo>
                  <a:pt x="80" y="348"/>
                  <a:pt x="80" y="348"/>
                  <a:pt x="80" y="348"/>
                </a:cubicBezTo>
                <a:cubicBezTo>
                  <a:pt x="75" y="344"/>
                  <a:pt x="69" y="339"/>
                  <a:pt x="64" y="334"/>
                </a:cubicBezTo>
                <a:cubicBezTo>
                  <a:pt x="61" y="335"/>
                  <a:pt x="61" y="335"/>
                  <a:pt x="61" y="335"/>
                </a:cubicBezTo>
                <a:cubicBezTo>
                  <a:pt x="38" y="312"/>
                  <a:pt x="20" y="283"/>
                  <a:pt x="11" y="250"/>
                </a:cubicBezTo>
                <a:cubicBezTo>
                  <a:pt x="14" y="247"/>
                  <a:pt x="14" y="247"/>
                  <a:pt x="14" y="247"/>
                </a:cubicBezTo>
                <a:cubicBezTo>
                  <a:pt x="13" y="240"/>
                  <a:pt x="11" y="233"/>
                  <a:pt x="10" y="226"/>
                </a:cubicBezTo>
                <a:cubicBezTo>
                  <a:pt x="2" y="226"/>
                  <a:pt x="2" y="226"/>
                  <a:pt x="2" y="226"/>
                </a:cubicBezTo>
                <a:moveTo>
                  <a:pt x="101" y="362"/>
                </a:moveTo>
                <a:cubicBezTo>
                  <a:pt x="96" y="363"/>
                  <a:pt x="96" y="363"/>
                  <a:pt x="96" y="363"/>
                </a:cubicBezTo>
                <a:cubicBezTo>
                  <a:pt x="94" y="367"/>
                  <a:pt x="94" y="367"/>
                  <a:pt x="94" y="367"/>
                </a:cubicBezTo>
                <a:cubicBezTo>
                  <a:pt x="98" y="369"/>
                  <a:pt x="102" y="372"/>
                  <a:pt x="105" y="374"/>
                </a:cubicBezTo>
                <a:cubicBezTo>
                  <a:pt x="108" y="370"/>
                  <a:pt x="108" y="370"/>
                  <a:pt x="108" y="370"/>
                </a:cubicBezTo>
                <a:cubicBezTo>
                  <a:pt x="106" y="366"/>
                  <a:pt x="106" y="366"/>
                  <a:pt x="106" y="366"/>
                </a:cubicBezTo>
                <a:cubicBezTo>
                  <a:pt x="105" y="364"/>
                  <a:pt x="103" y="363"/>
                  <a:pt x="101" y="362"/>
                </a:cubicBezTo>
                <a:moveTo>
                  <a:pt x="298" y="362"/>
                </a:moveTo>
                <a:cubicBezTo>
                  <a:pt x="296" y="363"/>
                  <a:pt x="294" y="364"/>
                  <a:pt x="292" y="366"/>
                </a:cubicBezTo>
                <a:cubicBezTo>
                  <a:pt x="291" y="370"/>
                  <a:pt x="291" y="370"/>
                  <a:pt x="291" y="370"/>
                </a:cubicBezTo>
                <a:cubicBezTo>
                  <a:pt x="293" y="374"/>
                  <a:pt x="293" y="374"/>
                  <a:pt x="293" y="374"/>
                </a:cubicBezTo>
                <a:cubicBezTo>
                  <a:pt x="297" y="372"/>
                  <a:pt x="300" y="369"/>
                  <a:pt x="304" y="367"/>
                </a:cubicBezTo>
                <a:cubicBezTo>
                  <a:pt x="302" y="363"/>
                  <a:pt x="302" y="363"/>
                  <a:pt x="302" y="363"/>
                </a:cubicBezTo>
                <a:cubicBezTo>
                  <a:pt x="298" y="362"/>
                  <a:pt x="298" y="362"/>
                  <a:pt x="298" y="362"/>
                </a:cubicBezTo>
                <a:moveTo>
                  <a:pt x="269" y="376"/>
                </a:moveTo>
                <a:cubicBezTo>
                  <a:pt x="263" y="379"/>
                  <a:pt x="256" y="381"/>
                  <a:pt x="249" y="383"/>
                </a:cubicBezTo>
                <a:cubicBezTo>
                  <a:pt x="248" y="387"/>
                  <a:pt x="248" y="387"/>
                  <a:pt x="248" y="387"/>
                </a:cubicBezTo>
                <a:cubicBezTo>
                  <a:pt x="233" y="391"/>
                  <a:pt x="216" y="393"/>
                  <a:pt x="199" y="393"/>
                </a:cubicBezTo>
                <a:cubicBezTo>
                  <a:pt x="182" y="393"/>
                  <a:pt x="166" y="391"/>
                  <a:pt x="150" y="387"/>
                </a:cubicBezTo>
                <a:cubicBezTo>
                  <a:pt x="149" y="383"/>
                  <a:pt x="149" y="383"/>
                  <a:pt x="149" y="383"/>
                </a:cubicBezTo>
                <a:cubicBezTo>
                  <a:pt x="142" y="381"/>
                  <a:pt x="135" y="379"/>
                  <a:pt x="129" y="376"/>
                </a:cubicBezTo>
                <a:cubicBezTo>
                  <a:pt x="125" y="383"/>
                  <a:pt x="125" y="383"/>
                  <a:pt x="125" y="383"/>
                </a:cubicBezTo>
                <a:cubicBezTo>
                  <a:pt x="148" y="392"/>
                  <a:pt x="173" y="397"/>
                  <a:pt x="199" y="397"/>
                </a:cubicBezTo>
                <a:cubicBezTo>
                  <a:pt x="226" y="397"/>
                  <a:pt x="251" y="392"/>
                  <a:pt x="274" y="383"/>
                </a:cubicBezTo>
                <a:cubicBezTo>
                  <a:pt x="269" y="376"/>
                  <a:pt x="269" y="376"/>
                  <a:pt x="269" y="376"/>
                </a:cubicBezTo>
                <a:moveTo>
                  <a:pt x="199" y="0"/>
                </a:moveTo>
                <a:cubicBezTo>
                  <a:pt x="173" y="0"/>
                  <a:pt x="148" y="5"/>
                  <a:pt x="125" y="14"/>
                </a:cubicBezTo>
                <a:cubicBezTo>
                  <a:pt x="129" y="21"/>
                  <a:pt x="129" y="21"/>
                  <a:pt x="129" y="21"/>
                </a:cubicBezTo>
                <a:cubicBezTo>
                  <a:pt x="135" y="18"/>
                  <a:pt x="142" y="16"/>
                  <a:pt x="149" y="14"/>
                </a:cubicBezTo>
                <a:cubicBezTo>
                  <a:pt x="150" y="10"/>
                  <a:pt x="150" y="10"/>
                  <a:pt x="150" y="10"/>
                </a:cubicBezTo>
                <a:cubicBezTo>
                  <a:pt x="166" y="6"/>
                  <a:pt x="182" y="4"/>
                  <a:pt x="199" y="4"/>
                </a:cubicBezTo>
                <a:cubicBezTo>
                  <a:pt x="216" y="4"/>
                  <a:pt x="233" y="6"/>
                  <a:pt x="248" y="10"/>
                </a:cubicBezTo>
                <a:cubicBezTo>
                  <a:pt x="249" y="14"/>
                  <a:pt x="249" y="14"/>
                  <a:pt x="249" y="14"/>
                </a:cubicBezTo>
                <a:cubicBezTo>
                  <a:pt x="256" y="16"/>
                  <a:pt x="263" y="18"/>
                  <a:pt x="269" y="21"/>
                </a:cubicBezTo>
                <a:cubicBezTo>
                  <a:pt x="274" y="14"/>
                  <a:pt x="274" y="14"/>
                  <a:pt x="274" y="14"/>
                </a:cubicBezTo>
                <a:cubicBezTo>
                  <a:pt x="251" y="5"/>
                  <a:pt x="226" y="0"/>
                  <a:pt x="199" y="0"/>
                </a:cubicBezTo>
              </a:path>
            </a:pathLst>
          </a:custGeom>
          <a:solidFill>
            <a:srgbClr val="00CCFF"/>
          </a:solidFill>
          <a:ln>
            <a:noFill/>
          </a:ln>
        </p:spPr>
        <p:txBody>
          <a:bodyPr/>
          <a:lstStyle/>
          <a:p>
            <a:pPr>
              <a:defRPr/>
            </a:pPr>
            <a:endParaRPr lang="zh-CN" altLang="en-US" sz="990"/>
          </a:p>
        </p:txBody>
      </p:sp>
      <p:sp>
        <p:nvSpPr>
          <p:cNvPr id="25" name="椭圆 24"/>
          <p:cNvSpPr/>
          <p:nvPr/>
        </p:nvSpPr>
        <p:spPr>
          <a:xfrm>
            <a:off x="8020098" y="2182559"/>
            <a:ext cx="2742074" cy="2742074"/>
          </a:xfrm>
          <a:prstGeom prst="ellipse">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0"/>
          </a:p>
        </p:txBody>
      </p:sp>
      <p:sp>
        <p:nvSpPr>
          <p:cNvPr id="26" name="Freeform 9"/>
          <p:cNvSpPr>
            <a:spLocks noEditPoints="1"/>
          </p:cNvSpPr>
          <p:nvPr/>
        </p:nvSpPr>
        <p:spPr bwMode="auto">
          <a:xfrm>
            <a:off x="8045599" y="2211060"/>
            <a:ext cx="2698572" cy="2679072"/>
          </a:xfrm>
          <a:custGeom>
            <a:avLst/>
            <a:gdLst>
              <a:gd name="T0" fmla="*/ 291 w 398"/>
              <a:gd name="T1" fmla="*/ 27 h 397"/>
              <a:gd name="T2" fmla="*/ 298 w 398"/>
              <a:gd name="T3" fmla="*/ 35 h 397"/>
              <a:gd name="T4" fmla="*/ 304 w 398"/>
              <a:gd name="T5" fmla="*/ 30 h 397"/>
              <a:gd name="T6" fmla="*/ 105 w 398"/>
              <a:gd name="T7" fmla="*/ 23 h 397"/>
              <a:gd name="T8" fmla="*/ 96 w 398"/>
              <a:gd name="T9" fmla="*/ 33 h 397"/>
              <a:gd name="T10" fmla="*/ 106 w 398"/>
              <a:gd name="T11" fmla="*/ 31 h 397"/>
              <a:gd name="T12" fmla="*/ 105 w 398"/>
              <a:gd name="T13" fmla="*/ 23 h 397"/>
              <a:gd name="T14" fmla="*/ 318 w 398"/>
              <a:gd name="T15" fmla="*/ 49 h 397"/>
              <a:gd name="T16" fmla="*/ 338 w 398"/>
              <a:gd name="T17" fmla="*/ 62 h 397"/>
              <a:gd name="T18" fmla="*/ 384 w 398"/>
              <a:gd name="T19" fmla="*/ 150 h 397"/>
              <a:gd name="T20" fmla="*/ 396 w 398"/>
              <a:gd name="T21" fmla="*/ 171 h 397"/>
              <a:gd name="T22" fmla="*/ 77 w 398"/>
              <a:gd name="T23" fmla="*/ 42 h 397"/>
              <a:gd name="T24" fmla="*/ 10 w 398"/>
              <a:gd name="T25" fmla="*/ 170 h 397"/>
              <a:gd name="T26" fmla="*/ 11 w 398"/>
              <a:gd name="T27" fmla="*/ 147 h 397"/>
              <a:gd name="T28" fmla="*/ 64 w 398"/>
              <a:gd name="T29" fmla="*/ 63 h 397"/>
              <a:gd name="T30" fmla="*/ 77 w 398"/>
              <a:gd name="T31" fmla="*/ 42 h 397"/>
              <a:gd name="T32" fmla="*/ 393 w 398"/>
              <a:gd name="T33" fmla="*/ 192 h 397"/>
              <a:gd name="T34" fmla="*/ 390 w 398"/>
              <a:gd name="T35" fmla="*/ 198 h 397"/>
              <a:gd name="T36" fmla="*/ 393 w 398"/>
              <a:gd name="T37" fmla="*/ 205 h 397"/>
              <a:gd name="T38" fmla="*/ 398 w 398"/>
              <a:gd name="T39" fmla="*/ 198 h 397"/>
              <a:gd name="T40" fmla="*/ 5 w 398"/>
              <a:gd name="T41" fmla="*/ 192 h 397"/>
              <a:gd name="T42" fmla="*/ 0 w 398"/>
              <a:gd name="T43" fmla="*/ 198 h 397"/>
              <a:gd name="T44" fmla="*/ 5 w 398"/>
              <a:gd name="T45" fmla="*/ 205 h 397"/>
              <a:gd name="T46" fmla="*/ 8 w 398"/>
              <a:gd name="T47" fmla="*/ 198 h 397"/>
              <a:gd name="T48" fmla="*/ 5 w 398"/>
              <a:gd name="T49" fmla="*/ 192 h 397"/>
              <a:gd name="T50" fmla="*/ 396 w 398"/>
              <a:gd name="T51" fmla="*/ 226 h 397"/>
              <a:gd name="T52" fmla="*/ 388 w 398"/>
              <a:gd name="T53" fmla="*/ 226 h 397"/>
              <a:gd name="T54" fmla="*/ 387 w 398"/>
              <a:gd name="T55" fmla="*/ 250 h 397"/>
              <a:gd name="T56" fmla="*/ 334 w 398"/>
              <a:gd name="T57" fmla="*/ 334 h 397"/>
              <a:gd name="T58" fmla="*/ 321 w 398"/>
              <a:gd name="T59" fmla="*/ 355 h 397"/>
              <a:gd name="T60" fmla="*/ 2 w 398"/>
              <a:gd name="T61" fmla="*/ 226 h 397"/>
              <a:gd name="T62" fmla="*/ 80 w 398"/>
              <a:gd name="T63" fmla="*/ 348 h 397"/>
              <a:gd name="T64" fmla="*/ 61 w 398"/>
              <a:gd name="T65" fmla="*/ 335 h 397"/>
              <a:gd name="T66" fmla="*/ 14 w 398"/>
              <a:gd name="T67" fmla="*/ 247 h 397"/>
              <a:gd name="T68" fmla="*/ 2 w 398"/>
              <a:gd name="T69" fmla="*/ 226 h 397"/>
              <a:gd name="T70" fmla="*/ 96 w 398"/>
              <a:gd name="T71" fmla="*/ 363 h 397"/>
              <a:gd name="T72" fmla="*/ 105 w 398"/>
              <a:gd name="T73" fmla="*/ 374 h 397"/>
              <a:gd name="T74" fmla="*/ 106 w 398"/>
              <a:gd name="T75" fmla="*/ 366 h 397"/>
              <a:gd name="T76" fmla="*/ 298 w 398"/>
              <a:gd name="T77" fmla="*/ 362 h 397"/>
              <a:gd name="T78" fmla="*/ 291 w 398"/>
              <a:gd name="T79" fmla="*/ 370 h 397"/>
              <a:gd name="T80" fmla="*/ 304 w 398"/>
              <a:gd name="T81" fmla="*/ 367 h 397"/>
              <a:gd name="T82" fmla="*/ 298 w 398"/>
              <a:gd name="T83" fmla="*/ 362 h 397"/>
              <a:gd name="T84" fmla="*/ 249 w 398"/>
              <a:gd name="T85" fmla="*/ 383 h 397"/>
              <a:gd name="T86" fmla="*/ 199 w 398"/>
              <a:gd name="T87" fmla="*/ 393 h 397"/>
              <a:gd name="T88" fmla="*/ 149 w 398"/>
              <a:gd name="T89" fmla="*/ 383 h 397"/>
              <a:gd name="T90" fmla="*/ 125 w 398"/>
              <a:gd name="T91" fmla="*/ 383 h 397"/>
              <a:gd name="T92" fmla="*/ 274 w 398"/>
              <a:gd name="T93" fmla="*/ 383 h 397"/>
              <a:gd name="T94" fmla="*/ 199 w 398"/>
              <a:gd name="T95" fmla="*/ 0 h 397"/>
              <a:gd name="T96" fmla="*/ 129 w 398"/>
              <a:gd name="T97" fmla="*/ 21 h 397"/>
              <a:gd name="T98" fmla="*/ 150 w 398"/>
              <a:gd name="T99" fmla="*/ 10 h 397"/>
              <a:gd name="T100" fmla="*/ 248 w 398"/>
              <a:gd name="T101" fmla="*/ 10 h 397"/>
              <a:gd name="T102" fmla="*/ 269 w 398"/>
              <a:gd name="T103" fmla="*/ 21 h 397"/>
              <a:gd name="T104" fmla="*/ 199 w 398"/>
              <a:gd name="T105"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8" h="397">
                <a:moveTo>
                  <a:pt x="293" y="23"/>
                </a:moveTo>
                <a:cubicBezTo>
                  <a:pt x="291" y="27"/>
                  <a:pt x="291" y="27"/>
                  <a:pt x="291" y="27"/>
                </a:cubicBezTo>
                <a:cubicBezTo>
                  <a:pt x="292" y="31"/>
                  <a:pt x="292" y="31"/>
                  <a:pt x="292" y="31"/>
                </a:cubicBezTo>
                <a:cubicBezTo>
                  <a:pt x="294" y="32"/>
                  <a:pt x="296" y="33"/>
                  <a:pt x="298" y="35"/>
                </a:cubicBezTo>
                <a:cubicBezTo>
                  <a:pt x="302" y="33"/>
                  <a:pt x="302" y="33"/>
                  <a:pt x="302" y="33"/>
                </a:cubicBezTo>
                <a:cubicBezTo>
                  <a:pt x="304" y="30"/>
                  <a:pt x="304" y="30"/>
                  <a:pt x="304" y="30"/>
                </a:cubicBezTo>
                <a:cubicBezTo>
                  <a:pt x="300" y="27"/>
                  <a:pt x="297" y="25"/>
                  <a:pt x="293" y="23"/>
                </a:cubicBezTo>
                <a:moveTo>
                  <a:pt x="105" y="23"/>
                </a:moveTo>
                <a:cubicBezTo>
                  <a:pt x="102" y="25"/>
                  <a:pt x="98" y="27"/>
                  <a:pt x="94" y="30"/>
                </a:cubicBezTo>
                <a:cubicBezTo>
                  <a:pt x="96" y="33"/>
                  <a:pt x="96" y="33"/>
                  <a:pt x="96" y="33"/>
                </a:cubicBezTo>
                <a:cubicBezTo>
                  <a:pt x="101" y="35"/>
                  <a:pt x="101" y="35"/>
                  <a:pt x="101" y="35"/>
                </a:cubicBezTo>
                <a:cubicBezTo>
                  <a:pt x="103" y="33"/>
                  <a:pt x="105" y="32"/>
                  <a:pt x="106" y="31"/>
                </a:cubicBezTo>
                <a:cubicBezTo>
                  <a:pt x="108" y="27"/>
                  <a:pt x="108" y="27"/>
                  <a:pt x="108" y="27"/>
                </a:cubicBezTo>
                <a:cubicBezTo>
                  <a:pt x="105" y="23"/>
                  <a:pt x="105" y="23"/>
                  <a:pt x="105" y="23"/>
                </a:cubicBezTo>
                <a:moveTo>
                  <a:pt x="321" y="42"/>
                </a:moveTo>
                <a:cubicBezTo>
                  <a:pt x="318" y="49"/>
                  <a:pt x="318" y="49"/>
                  <a:pt x="318" y="49"/>
                </a:cubicBezTo>
                <a:cubicBezTo>
                  <a:pt x="323" y="53"/>
                  <a:pt x="329" y="58"/>
                  <a:pt x="334" y="63"/>
                </a:cubicBezTo>
                <a:cubicBezTo>
                  <a:pt x="338" y="62"/>
                  <a:pt x="338" y="62"/>
                  <a:pt x="338" y="62"/>
                </a:cubicBezTo>
                <a:cubicBezTo>
                  <a:pt x="361" y="85"/>
                  <a:pt x="378" y="114"/>
                  <a:pt x="387" y="147"/>
                </a:cubicBezTo>
                <a:cubicBezTo>
                  <a:pt x="384" y="150"/>
                  <a:pt x="384" y="150"/>
                  <a:pt x="384" y="150"/>
                </a:cubicBezTo>
                <a:cubicBezTo>
                  <a:pt x="386" y="156"/>
                  <a:pt x="387" y="163"/>
                  <a:pt x="388" y="170"/>
                </a:cubicBezTo>
                <a:cubicBezTo>
                  <a:pt x="396" y="171"/>
                  <a:pt x="396" y="171"/>
                  <a:pt x="396" y="171"/>
                </a:cubicBezTo>
                <a:cubicBezTo>
                  <a:pt x="389" y="119"/>
                  <a:pt x="361" y="73"/>
                  <a:pt x="321" y="42"/>
                </a:cubicBezTo>
                <a:moveTo>
                  <a:pt x="77" y="42"/>
                </a:moveTo>
                <a:cubicBezTo>
                  <a:pt x="37" y="73"/>
                  <a:pt x="10" y="119"/>
                  <a:pt x="2" y="171"/>
                </a:cubicBezTo>
                <a:cubicBezTo>
                  <a:pt x="10" y="170"/>
                  <a:pt x="10" y="170"/>
                  <a:pt x="10" y="170"/>
                </a:cubicBezTo>
                <a:cubicBezTo>
                  <a:pt x="11" y="163"/>
                  <a:pt x="13" y="156"/>
                  <a:pt x="14" y="150"/>
                </a:cubicBezTo>
                <a:cubicBezTo>
                  <a:pt x="11" y="147"/>
                  <a:pt x="11" y="147"/>
                  <a:pt x="11" y="147"/>
                </a:cubicBezTo>
                <a:cubicBezTo>
                  <a:pt x="20" y="114"/>
                  <a:pt x="38" y="85"/>
                  <a:pt x="61" y="62"/>
                </a:cubicBezTo>
                <a:cubicBezTo>
                  <a:pt x="64" y="63"/>
                  <a:pt x="64" y="63"/>
                  <a:pt x="64" y="63"/>
                </a:cubicBezTo>
                <a:cubicBezTo>
                  <a:pt x="69" y="58"/>
                  <a:pt x="75" y="53"/>
                  <a:pt x="80" y="49"/>
                </a:cubicBezTo>
                <a:cubicBezTo>
                  <a:pt x="77" y="42"/>
                  <a:pt x="77" y="42"/>
                  <a:pt x="77" y="42"/>
                </a:cubicBezTo>
                <a:moveTo>
                  <a:pt x="398" y="192"/>
                </a:moveTo>
                <a:cubicBezTo>
                  <a:pt x="393" y="192"/>
                  <a:pt x="393" y="192"/>
                  <a:pt x="393" y="192"/>
                </a:cubicBezTo>
                <a:cubicBezTo>
                  <a:pt x="390" y="195"/>
                  <a:pt x="390" y="195"/>
                  <a:pt x="390" y="195"/>
                </a:cubicBezTo>
                <a:cubicBezTo>
                  <a:pt x="390" y="196"/>
                  <a:pt x="390" y="197"/>
                  <a:pt x="390" y="198"/>
                </a:cubicBezTo>
                <a:cubicBezTo>
                  <a:pt x="390" y="199"/>
                  <a:pt x="390" y="201"/>
                  <a:pt x="390" y="202"/>
                </a:cubicBezTo>
                <a:cubicBezTo>
                  <a:pt x="393" y="205"/>
                  <a:pt x="393" y="205"/>
                  <a:pt x="393" y="205"/>
                </a:cubicBezTo>
                <a:cubicBezTo>
                  <a:pt x="398" y="205"/>
                  <a:pt x="398" y="205"/>
                  <a:pt x="398" y="205"/>
                </a:cubicBezTo>
                <a:cubicBezTo>
                  <a:pt x="398" y="203"/>
                  <a:pt x="398" y="201"/>
                  <a:pt x="398" y="198"/>
                </a:cubicBezTo>
                <a:cubicBezTo>
                  <a:pt x="398" y="196"/>
                  <a:pt x="398" y="194"/>
                  <a:pt x="398" y="192"/>
                </a:cubicBezTo>
                <a:moveTo>
                  <a:pt x="5" y="192"/>
                </a:moveTo>
                <a:cubicBezTo>
                  <a:pt x="1" y="192"/>
                  <a:pt x="1" y="192"/>
                  <a:pt x="1" y="192"/>
                </a:cubicBezTo>
                <a:cubicBezTo>
                  <a:pt x="0" y="194"/>
                  <a:pt x="0" y="196"/>
                  <a:pt x="0" y="198"/>
                </a:cubicBezTo>
                <a:cubicBezTo>
                  <a:pt x="0" y="201"/>
                  <a:pt x="0" y="203"/>
                  <a:pt x="1" y="205"/>
                </a:cubicBezTo>
                <a:cubicBezTo>
                  <a:pt x="5" y="205"/>
                  <a:pt x="5" y="205"/>
                  <a:pt x="5" y="205"/>
                </a:cubicBezTo>
                <a:cubicBezTo>
                  <a:pt x="8" y="202"/>
                  <a:pt x="8" y="202"/>
                  <a:pt x="8" y="202"/>
                </a:cubicBezTo>
                <a:cubicBezTo>
                  <a:pt x="8" y="201"/>
                  <a:pt x="8" y="199"/>
                  <a:pt x="8" y="198"/>
                </a:cubicBezTo>
                <a:cubicBezTo>
                  <a:pt x="8" y="197"/>
                  <a:pt x="8" y="196"/>
                  <a:pt x="8" y="195"/>
                </a:cubicBezTo>
                <a:cubicBezTo>
                  <a:pt x="5" y="192"/>
                  <a:pt x="5" y="192"/>
                  <a:pt x="5" y="192"/>
                </a:cubicBezTo>
                <a:moveTo>
                  <a:pt x="396" y="226"/>
                </a:moveTo>
                <a:cubicBezTo>
                  <a:pt x="396" y="226"/>
                  <a:pt x="396" y="226"/>
                  <a:pt x="396" y="226"/>
                </a:cubicBezTo>
                <a:moveTo>
                  <a:pt x="396" y="226"/>
                </a:moveTo>
                <a:cubicBezTo>
                  <a:pt x="388" y="226"/>
                  <a:pt x="388" y="226"/>
                  <a:pt x="388" y="226"/>
                </a:cubicBezTo>
                <a:cubicBezTo>
                  <a:pt x="387" y="233"/>
                  <a:pt x="386" y="240"/>
                  <a:pt x="384" y="247"/>
                </a:cubicBezTo>
                <a:cubicBezTo>
                  <a:pt x="387" y="250"/>
                  <a:pt x="387" y="250"/>
                  <a:pt x="387" y="250"/>
                </a:cubicBezTo>
                <a:cubicBezTo>
                  <a:pt x="378" y="283"/>
                  <a:pt x="361" y="312"/>
                  <a:pt x="338" y="335"/>
                </a:cubicBezTo>
                <a:cubicBezTo>
                  <a:pt x="334" y="334"/>
                  <a:pt x="334" y="334"/>
                  <a:pt x="334" y="334"/>
                </a:cubicBezTo>
                <a:cubicBezTo>
                  <a:pt x="329" y="339"/>
                  <a:pt x="323" y="344"/>
                  <a:pt x="318" y="348"/>
                </a:cubicBezTo>
                <a:cubicBezTo>
                  <a:pt x="321" y="355"/>
                  <a:pt x="321" y="355"/>
                  <a:pt x="321" y="355"/>
                </a:cubicBezTo>
                <a:cubicBezTo>
                  <a:pt x="361" y="324"/>
                  <a:pt x="389" y="278"/>
                  <a:pt x="396" y="226"/>
                </a:cubicBezTo>
                <a:moveTo>
                  <a:pt x="2" y="226"/>
                </a:moveTo>
                <a:cubicBezTo>
                  <a:pt x="10" y="278"/>
                  <a:pt x="37" y="324"/>
                  <a:pt x="77" y="355"/>
                </a:cubicBezTo>
                <a:cubicBezTo>
                  <a:pt x="80" y="348"/>
                  <a:pt x="80" y="348"/>
                  <a:pt x="80" y="348"/>
                </a:cubicBezTo>
                <a:cubicBezTo>
                  <a:pt x="75" y="344"/>
                  <a:pt x="69" y="339"/>
                  <a:pt x="64" y="334"/>
                </a:cubicBezTo>
                <a:cubicBezTo>
                  <a:pt x="61" y="335"/>
                  <a:pt x="61" y="335"/>
                  <a:pt x="61" y="335"/>
                </a:cubicBezTo>
                <a:cubicBezTo>
                  <a:pt x="38" y="312"/>
                  <a:pt x="20" y="283"/>
                  <a:pt x="11" y="250"/>
                </a:cubicBezTo>
                <a:cubicBezTo>
                  <a:pt x="14" y="247"/>
                  <a:pt x="14" y="247"/>
                  <a:pt x="14" y="247"/>
                </a:cubicBezTo>
                <a:cubicBezTo>
                  <a:pt x="13" y="240"/>
                  <a:pt x="11" y="233"/>
                  <a:pt x="10" y="226"/>
                </a:cubicBezTo>
                <a:cubicBezTo>
                  <a:pt x="2" y="226"/>
                  <a:pt x="2" y="226"/>
                  <a:pt x="2" y="226"/>
                </a:cubicBezTo>
                <a:moveTo>
                  <a:pt x="101" y="362"/>
                </a:moveTo>
                <a:cubicBezTo>
                  <a:pt x="96" y="363"/>
                  <a:pt x="96" y="363"/>
                  <a:pt x="96" y="363"/>
                </a:cubicBezTo>
                <a:cubicBezTo>
                  <a:pt x="94" y="367"/>
                  <a:pt x="94" y="367"/>
                  <a:pt x="94" y="367"/>
                </a:cubicBezTo>
                <a:cubicBezTo>
                  <a:pt x="98" y="369"/>
                  <a:pt x="102" y="372"/>
                  <a:pt x="105" y="374"/>
                </a:cubicBezTo>
                <a:cubicBezTo>
                  <a:pt x="108" y="370"/>
                  <a:pt x="108" y="370"/>
                  <a:pt x="108" y="370"/>
                </a:cubicBezTo>
                <a:cubicBezTo>
                  <a:pt x="106" y="366"/>
                  <a:pt x="106" y="366"/>
                  <a:pt x="106" y="366"/>
                </a:cubicBezTo>
                <a:cubicBezTo>
                  <a:pt x="105" y="364"/>
                  <a:pt x="103" y="363"/>
                  <a:pt x="101" y="362"/>
                </a:cubicBezTo>
                <a:moveTo>
                  <a:pt x="298" y="362"/>
                </a:moveTo>
                <a:cubicBezTo>
                  <a:pt x="296" y="363"/>
                  <a:pt x="294" y="364"/>
                  <a:pt x="292" y="366"/>
                </a:cubicBezTo>
                <a:cubicBezTo>
                  <a:pt x="291" y="370"/>
                  <a:pt x="291" y="370"/>
                  <a:pt x="291" y="370"/>
                </a:cubicBezTo>
                <a:cubicBezTo>
                  <a:pt x="293" y="374"/>
                  <a:pt x="293" y="374"/>
                  <a:pt x="293" y="374"/>
                </a:cubicBezTo>
                <a:cubicBezTo>
                  <a:pt x="297" y="372"/>
                  <a:pt x="300" y="369"/>
                  <a:pt x="304" y="367"/>
                </a:cubicBezTo>
                <a:cubicBezTo>
                  <a:pt x="302" y="363"/>
                  <a:pt x="302" y="363"/>
                  <a:pt x="302" y="363"/>
                </a:cubicBezTo>
                <a:cubicBezTo>
                  <a:pt x="298" y="362"/>
                  <a:pt x="298" y="362"/>
                  <a:pt x="298" y="362"/>
                </a:cubicBezTo>
                <a:moveTo>
                  <a:pt x="269" y="376"/>
                </a:moveTo>
                <a:cubicBezTo>
                  <a:pt x="263" y="379"/>
                  <a:pt x="256" y="381"/>
                  <a:pt x="249" y="383"/>
                </a:cubicBezTo>
                <a:cubicBezTo>
                  <a:pt x="248" y="387"/>
                  <a:pt x="248" y="387"/>
                  <a:pt x="248" y="387"/>
                </a:cubicBezTo>
                <a:cubicBezTo>
                  <a:pt x="233" y="391"/>
                  <a:pt x="216" y="393"/>
                  <a:pt x="199" y="393"/>
                </a:cubicBezTo>
                <a:cubicBezTo>
                  <a:pt x="182" y="393"/>
                  <a:pt x="166" y="391"/>
                  <a:pt x="150" y="387"/>
                </a:cubicBezTo>
                <a:cubicBezTo>
                  <a:pt x="149" y="383"/>
                  <a:pt x="149" y="383"/>
                  <a:pt x="149" y="383"/>
                </a:cubicBezTo>
                <a:cubicBezTo>
                  <a:pt x="142" y="381"/>
                  <a:pt x="135" y="379"/>
                  <a:pt x="129" y="376"/>
                </a:cubicBezTo>
                <a:cubicBezTo>
                  <a:pt x="125" y="383"/>
                  <a:pt x="125" y="383"/>
                  <a:pt x="125" y="383"/>
                </a:cubicBezTo>
                <a:cubicBezTo>
                  <a:pt x="148" y="392"/>
                  <a:pt x="173" y="397"/>
                  <a:pt x="199" y="397"/>
                </a:cubicBezTo>
                <a:cubicBezTo>
                  <a:pt x="226" y="397"/>
                  <a:pt x="251" y="392"/>
                  <a:pt x="274" y="383"/>
                </a:cubicBezTo>
                <a:cubicBezTo>
                  <a:pt x="269" y="376"/>
                  <a:pt x="269" y="376"/>
                  <a:pt x="269" y="376"/>
                </a:cubicBezTo>
                <a:moveTo>
                  <a:pt x="199" y="0"/>
                </a:moveTo>
                <a:cubicBezTo>
                  <a:pt x="173" y="0"/>
                  <a:pt x="148" y="5"/>
                  <a:pt x="125" y="14"/>
                </a:cubicBezTo>
                <a:cubicBezTo>
                  <a:pt x="129" y="21"/>
                  <a:pt x="129" y="21"/>
                  <a:pt x="129" y="21"/>
                </a:cubicBezTo>
                <a:cubicBezTo>
                  <a:pt x="135" y="18"/>
                  <a:pt x="142" y="16"/>
                  <a:pt x="149" y="14"/>
                </a:cubicBezTo>
                <a:cubicBezTo>
                  <a:pt x="150" y="10"/>
                  <a:pt x="150" y="10"/>
                  <a:pt x="150" y="10"/>
                </a:cubicBezTo>
                <a:cubicBezTo>
                  <a:pt x="166" y="6"/>
                  <a:pt x="182" y="4"/>
                  <a:pt x="199" y="4"/>
                </a:cubicBezTo>
                <a:cubicBezTo>
                  <a:pt x="216" y="4"/>
                  <a:pt x="233" y="6"/>
                  <a:pt x="248" y="10"/>
                </a:cubicBezTo>
                <a:cubicBezTo>
                  <a:pt x="249" y="14"/>
                  <a:pt x="249" y="14"/>
                  <a:pt x="249" y="14"/>
                </a:cubicBezTo>
                <a:cubicBezTo>
                  <a:pt x="256" y="16"/>
                  <a:pt x="263" y="18"/>
                  <a:pt x="269" y="21"/>
                </a:cubicBezTo>
                <a:cubicBezTo>
                  <a:pt x="274" y="14"/>
                  <a:pt x="274" y="14"/>
                  <a:pt x="274" y="14"/>
                </a:cubicBezTo>
                <a:cubicBezTo>
                  <a:pt x="251" y="5"/>
                  <a:pt x="226" y="0"/>
                  <a:pt x="199" y="0"/>
                </a:cubicBezTo>
              </a:path>
            </a:pathLst>
          </a:custGeom>
          <a:solidFill>
            <a:srgbClr val="00CCFF"/>
          </a:solidFill>
          <a:ln>
            <a:noFill/>
          </a:ln>
        </p:spPr>
        <p:txBody>
          <a:bodyPr/>
          <a:lstStyle/>
          <a:p>
            <a:pPr>
              <a:defRPr/>
            </a:pPr>
            <a:endParaRPr lang="zh-CN" altLang="en-US" sz="990"/>
          </a:p>
        </p:txBody>
      </p:sp>
      <p:sp>
        <p:nvSpPr>
          <p:cNvPr id="26633" name="矩形 26"/>
          <p:cNvSpPr>
            <a:spLocks noChangeArrowheads="1"/>
          </p:cNvSpPr>
          <p:nvPr/>
        </p:nvSpPr>
        <p:spPr bwMode="auto">
          <a:xfrm>
            <a:off x="944408" y="3807102"/>
            <a:ext cx="2373064" cy="72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FontTx/>
              <a:buNone/>
            </a:pPr>
            <a:r>
              <a:rPr lang="zh-CN" altLang="en-US" sz="1135">
                <a:solidFill>
                  <a:schemeClr val="bg1"/>
                </a:solidFill>
              </a:rPr>
              <a:t>与实际工程应用中的某个重要环节或常见问题相关，问题的解决对于实际的开发有借鉴意义。</a:t>
            </a:r>
          </a:p>
        </p:txBody>
      </p:sp>
      <p:sp>
        <p:nvSpPr>
          <p:cNvPr id="26634" name="矩形 27"/>
          <p:cNvSpPr>
            <a:spLocks noChangeArrowheads="1"/>
          </p:cNvSpPr>
          <p:nvPr/>
        </p:nvSpPr>
        <p:spPr bwMode="auto">
          <a:xfrm>
            <a:off x="8863587" y="3364592"/>
            <a:ext cx="1055097"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270" b="1">
                <a:solidFill>
                  <a:srgbClr val="00CCFF"/>
                </a:solidFill>
              </a:rPr>
              <a:t>创新性</a:t>
            </a:r>
          </a:p>
        </p:txBody>
      </p:sp>
      <p:sp>
        <p:nvSpPr>
          <p:cNvPr id="26635" name="矩形 38"/>
          <p:cNvSpPr>
            <a:spLocks noChangeArrowheads="1"/>
          </p:cNvSpPr>
          <p:nvPr/>
        </p:nvSpPr>
        <p:spPr bwMode="auto">
          <a:xfrm>
            <a:off x="1603391" y="3364592"/>
            <a:ext cx="1055097"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270" b="1">
                <a:solidFill>
                  <a:srgbClr val="00CCFF"/>
                </a:solidFill>
              </a:rPr>
              <a:t>工程性</a:t>
            </a:r>
            <a:endParaRPr lang="en-US" altLang="zh-CN" sz="2270" b="1">
              <a:solidFill>
                <a:srgbClr val="00CCFF"/>
              </a:solidFill>
            </a:endParaRPr>
          </a:p>
        </p:txBody>
      </p:sp>
      <p:sp>
        <p:nvSpPr>
          <p:cNvPr id="26636" name="矩形 42"/>
          <p:cNvSpPr>
            <a:spLocks noChangeArrowheads="1"/>
          </p:cNvSpPr>
          <p:nvPr/>
        </p:nvSpPr>
        <p:spPr bwMode="auto">
          <a:xfrm>
            <a:off x="5233489" y="3364592"/>
            <a:ext cx="1055097"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270" b="1">
                <a:solidFill>
                  <a:srgbClr val="00CCFF"/>
                </a:solidFill>
              </a:rPr>
              <a:t>技巧性</a:t>
            </a:r>
          </a:p>
        </p:txBody>
      </p:sp>
      <p:grpSp>
        <p:nvGrpSpPr>
          <p:cNvPr id="48" name="组合 47"/>
          <p:cNvGrpSpPr/>
          <p:nvPr/>
        </p:nvGrpSpPr>
        <p:grpSpPr>
          <a:xfrm>
            <a:off x="1958877" y="2744239"/>
            <a:ext cx="416064" cy="363883"/>
            <a:chOff x="12907963" y="3013075"/>
            <a:chExt cx="949325" cy="830263"/>
          </a:xfrm>
          <a:solidFill>
            <a:srgbClr val="00CCFF"/>
          </a:solidFill>
        </p:grpSpPr>
        <p:sp>
          <p:nvSpPr>
            <p:cNvPr id="49" name="Freeform 13"/>
            <p:cNvSpPr>
              <a:spLocks noEditPoints="1"/>
            </p:cNvSpPr>
            <p:nvPr/>
          </p:nvSpPr>
          <p:spPr bwMode="auto">
            <a:xfrm>
              <a:off x="13523913" y="3314700"/>
              <a:ext cx="333375" cy="236538"/>
            </a:xfrm>
            <a:custGeom>
              <a:avLst/>
              <a:gdLst>
                <a:gd name="T0" fmla="*/ 420 w 1151"/>
                <a:gd name="T1" fmla="*/ 819 h 819"/>
                <a:gd name="T2" fmla="*/ 351 w 1151"/>
                <a:gd name="T3" fmla="*/ 789 h 819"/>
                <a:gd name="T4" fmla="*/ 33 w 1151"/>
                <a:gd name="T5" fmla="*/ 445 h 819"/>
                <a:gd name="T6" fmla="*/ 10 w 1151"/>
                <a:gd name="T7" fmla="*/ 350 h 819"/>
                <a:gd name="T8" fmla="*/ 82 w 1151"/>
                <a:gd name="T9" fmla="*/ 285 h 819"/>
                <a:gd name="T10" fmla="*/ 105 w 1151"/>
                <a:gd name="T11" fmla="*/ 281 h 819"/>
                <a:gd name="T12" fmla="*/ 177 w 1151"/>
                <a:gd name="T13" fmla="*/ 314 h 819"/>
                <a:gd name="T14" fmla="*/ 426 w 1151"/>
                <a:gd name="T15" fmla="*/ 583 h 819"/>
                <a:gd name="T16" fmla="*/ 983 w 1151"/>
                <a:gd name="T17" fmla="*/ 26 h 819"/>
                <a:gd name="T18" fmla="*/ 1052 w 1151"/>
                <a:gd name="T19" fmla="*/ 0 h 819"/>
                <a:gd name="T20" fmla="*/ 1121 w 1151"/>
                <a:gd name="T21" fmla="*/ 26 h 819"/>
                <a:gd name="T22" fmla="*/ 1151 w 1151"/>
                <a:gd name="T23" fmla="*/ 101 h 819"/>
                <a:gd name="T24" fmla="*/ 1114 w 1151"/>
                <a:gd name="T25" fmla="*/ 170 h 819"/>
                <a:gd name="T26" fmla="*/ 485 w 1151"/>
                <a:gd name="T27" fmla="*/ 789 h 819"/>
                <a:gd name="T28" fmla="*/ 420 w 1151"/>
                <a:gd name="T29" fmla="*/ 819 h 819"/>
                <a:gd name="T30" fmla="*/ 420 w 1151"/>
                <a:gd name="T31" fmla="*/ 819 h 819"/>
                <a:gd name="T32" fmla="*/ 420 w 1151"/>
                <a:gd name="T33" fmla="*/ 81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1" h="819">
                  <a:moveTo>
                    <a:pt x="420" y="819"/>
                  </a:moveTo>
                  <a:cubicBezTo>
                    <a:pt x="394" y="819"/>
                    <a:pt x="371" y="809"/>
                    <a:pt x="351" y="789"/>
                  </a:cubicBezTo>
                  <a:cubicBezTo>
                    <a:pt x="33" y="445"/>
                    <a:pt x="33" y="445"/>
                    <a:pt x="33" y="445"/>
                  </a:cubicBezTo>
                  <a:cubicBezTo>
                    <a:pt x="10" y="419"/>
                    <a:pt x="0" y="383"/>
                    <a:pt x="10" y="350"/>
                  </a:cubicBezTo>
                  <a:cubicBezTo>
                    <a:pt x="20" y="317"/>
                    <a:pt x="46" y="291"/>
                    <a:pt x="82" y="285"/>
                  </a:cubicBezTo>
                  <a:cubicBezTo>
                    <a:pt x="89" y="281"/>
                    <a:pt x="95" y="281"/>
                    <a:pt x="105" y="281"/>
                  </a:cubicBezTo>
                  <a:cubicBezTo>
                    <a:pt x="131" y="281"/>
                    <a:pt x="158" y="291"/>
                    <a:pt x="177" y="314"/>
                  </a:cubicBezTo>
                  <a:cubicBezTo>
                    <a:pt x="426" y="583"/>
                    <a:pt x="426" y="583"/>
                    <a:pt x="426" y="583"/>
                  </a:cubicBezTo>
                  <a:cubicBezTo>
                    <a:pt x="983" y="26"/>
                    <a:pt x="983" y="26"/>
                    <a:pt x="983" y="26"/>
                  </a:cubicBezTo>
                  <a:cubicBezTo>
                    <a:pt x="1003" y="9"/>
                    <a:pt x="1026" y="0"/>
                    <a:pt x="1052" y="0"/>
                  </a:cubicBezTo>
                  <a:cubicBezTo>
                    <a:pt x="1078" y="0"/>
                    <a:pt x="1101" y="9"/>
                    <a:pt x="1121" y="26"/>
                  </a:cubicBezTo>
                  <a:cubicBezTo>
                    <a:pt x="1141" y="45"/>
                    <a:pt x="1151" y="72"/>
                    <a:pt x="1151" y="101"/>
                  </a:cubicBezTo>
                  <a:cubicBezTo>
                    <a:pt x="1147" y="127"/>
                    <a:pt x="1134" y="154"/>
                    <a:pt x="1114" y="170"/>
                  </a:cubicBezTo>
                  <a:cubicBezTo>
                    <a:pt x="485" y="789"/>
                    <a:pt x="485" y="789"/>
                    <a:pt x="485" y="789"/>
                  </a:cubicBezTo>
                  <a:cubicBezTo>
                    <a:pt x="469" y="809"/>
                    <a:pt x="443" y="819"/>
                    <a:pt x="420" y="819"/>
                  </a:cubicBezTo>
                  <a:close/>
                  <a:moveTo>
                    <a:pt x="420" y="819"/>
                  </a:moveTo>
                  <a:cubicBezTo>
                    <a:pt x="420" y="819"/>
                    <a:pt x="420" y="819"/>
                    <a:pt x="420" y="819"/>
                  </a:cubicBezTo>
                </a:path>
              </a:pathLst>
            </a:custGeom>
            <a:grpFill/>
            <a:ln>
              <a:noFill/>
            </a:ln>
          </p:spPr>
          <p:txBody>
            <a:bodyPr/>
            <a:lstStyle/>
            <a:p>
              <a:pPr>
                <a:defRPr/>
              </a:pPr>
              <a:endParaRPr lang="zh-CN" altLang="en-US" sz="990"/>
            </a:p>
          </p:txBody>
        </p:sp>
        <p:sp>
          <p:nvSpPr>
            <p:cNvPr id="50" name="Freeform 14"/>
            <p:cNvSpPr>
              <a:spLocks noEditPoints="1"/>
            </p:cNvSpPr>
            <p:nvPr/>
          </p:nvSpPr>
          <p:spPr bwMode="auto">
            <a:xfrm>
              <a:off x="12907963" y="3013075"/>
              <a:ext cx="779463" cy="830263"/>
            </a:xfrm>
            <a:custGeom>
              <a:avLst/>
              <a:gdLst>
                <a:gd name="T0" fmla="*/ 1304 w 2687"/>
                <a:gd name="T1" fmla="*/ 2884 h 2884"/>
                <a:gd name="T2" fmla="*/ 1258 w 2687"/>
                <a:gd name="T3" fmla="*/ 2867 h 2884"/>
                <a:gd name="T4" fmla="*/ 1222 w 2687"/>
                <a:gd name="T5" fmla="*/ 2854 h 2884"/>
                <a:gd name="T6" fmla="*/ 157 w 2687"/>
                <a:gd name="T7" fmla="*/ 2349 h 2884"/>
                <a:gd name="T8" fmla="*/ 0 w 2687"/>
                <a:gd name="T9" fmla="*/ 2100 h 2884"/>
                <a:gd name="T10" fmla="*/ 0 w 2687"/>
                <a:gd name="T11" fmla="*/ 780 h 2884"/>
                <a:gd name="T12" fmla="*/ 157 w 2687"/>
                <a:gd name="T13" fmla="*/ 531 h 2884"/>
                <a:gd name="T14" fmla="*/ 1222 w 2687"/>
                <a:gd name="T15" fmla="*/ 26 h 2884"/>
                <a:gd name="T16" fmla="*/ 1343 w 2687"/>
                <a:gd name="T17" fmla="*/ 0 h 2884"/>
                <a:gd name="T18" fmla="*/ 1465 w 2687"/>
                <a:gd name="T19" fmla="*/ 29 h 2884"/>
                <a:gd name="T20" fmla="*/ 2530 w 2687"/>
                <a:gd name="T21" fmla="*/ 534 h 2884"/>
                <a:gd name="T22" fmla="*/ 2687 w 2687"/>
                <a:gd name="T23" fmla="*/ 783 h 2884"/>
                <a:gd name="T24" fmla="*/ 2687 w 2687"/>
                <a:gd name="T25" fmla="*/ 1307 h 2884"/>
                <a:gd name="T26" fmla="*/ 2592 w 2687"/>
                <a:gd name="T27" fmla="*/ 1402 h 2884"/>
                <a:gd name="T28" fmla="*/ 2497 w 2687"/>
                <a:gd name="T29" fmla="*/ 1307 h 2884"/>
                <a:gd name="T30" fmla="*/ 2497 w 2687"/>
                <a:gd name="T31" fmla="*/ 872 h 2884"/>
                <a:gd name="T32" fmla="*/ 1448 w 2687"/>
                <a:gd name="T33" fmla="*/ 1366 h 2884"/>
                <a:gd name="T34" fmla="*/ 1406 w 2687"/>
                <a:gd name="T35" fmla="*/ 1380 h 2884"/>
                <a:gd name="T36" fmla="*/ 1406 w 2687"/>
                <a:gd name="T37" fmla="*/ 2667 h 2884"/>
                <a:gd name="T38" fmla="*/ 2448 w 2687"/>
                <a:gd name="T39" fmla="*/ 2176 h 2884"/>
                <a:gd name="T40" fmla="*/ 2490 w 2687"/>
                <a:gd name="T41" fmla="*/ 2100 h 2884"/>
                <a:gd name="T42" fmla="*/ 2490 w 2687"/>
                <a:gd name="T43" fmla="*/ 2048 h 2884"/>
                <a:gd name="T44" fmla="*/ 2585 w 2687"/>
                <a:gd name="T45" fmla="*/ 1953 h 2884"/>
                <a:gd name="T46" fmla="*/ 2680 w 2687"/>
                <a:gd name="T47" fmla="*/ 2048 h 2884"/>
                <a:gd name="T48" fmla="*/ 2680 w 2687"/>
                <a:gd name="T49" fmla="*/ 2100 h 2884"/>
                <a:gd name="T50" fmla="*/ 2523 w 2687"/>
                <a:gd name="T51" fmla="*/ 2349 h 2884"/>
                <a:gd name="T52" fmla="*/ 1461 w 2687"/>
                <a:gd name="T53" fmla="*/ 2854 h 2884"/>
                <a:gd name="T54" fmla="*/ 1343 w 2687"/>
                <a:gd name="T55" fmla="*/ 2884 h 2884"/>
                <a:gd name="T56" fmla="*/ 1304 w 2687"/>
                <a:gd name="T57" fmla="*/ 2884 h 2884"/>
                <a:gd name="T58" fmla="*/ 187 w 2687"/>
                <a:gd name="T59" fmla="*/ 2100 h 2884"/>
                <a:gd name="T60" fmla="*/ 236 w 2687"/>
                <a:gd name="T61" fmla="*/ 2176 h 2884"/>
                <a:gd name="T62" fmla="*/ 1212 w 2687"/>
                <a:gd name="T63" fmla="*/ 2635 h 2884"/>
                <a:gd name="T64" fmla="*/ 1212 w 2687"/>
                <a:gd name="T65" fmla="*/ 1373 h 2884"/>
                <a:gd name="T66" fmla="*/ 793 w 2687"/>
                <a:gd name="T67" fmla="*/ 1176 h 2884"/>
                <a:gd name="T68" fmla="*/ 793 w 2687"/>
                <a:gd name="T69" fmla="*/ 1373 h 2884"/>
                <a:gd name="T70" fmla="*/ 698 w 2687"/>
                <a:gd name="T71" fmla="*/ 1468 h 2884"/>
                <a:gd name="T72" fmla="*/ 603 w 2687"/>
                <a:gd name="T73" fmla="*/ 1373 h 2884"/>
                <a:gd name="T74" fmla="*/ 603 w 2687"/>
                <a:gd name="T75" fmla="*/ 1081 h 2884"/>
                <a:gd name="T76" fmla="*/ 190 w 2687"/>
                <a:gd name="T77" fmla="*/ 885 h 2884"/>
                <a:gd name="T78" fmla="*/ 190 w 2687"/>
                <a:gd name="T79" fmla="*/ 2100 h 2884"/>
                <a:gd name="T80" fmla="*/ 187 w 2687"/>
                <a:gd name="T81" fmla="*/ 2100 h 2884"/>
                <a:gd name="T82" fmla="*/ 872 w 2687"/>
                <a:gd name="T83" fmla="*/ 990 h 2884"/>
                <a:gd name="T84" fmla="*/ 1294 w 2687"/>
                <a:gd name="T85" fmla="*/ 1193 h 2884"/>
                <a:gd name="T86" fmla="*/ 1330 w 2687"/>
                <a:gd name="T87" fmla="*/ 1199 h 2884"/>
                <a:gd name="T88" fmla="*/ 1366 w 2687"/>
                <a:gd name="T89" fmla="*/ 1193 h 2884"/>
                <a:gd name="T90" fmla="*/ 2418 w 2687"/>
                <a:gd name="T91" fmla="*/ 695 h 2884"/>
                <a:gd name="T92" fmla="*/ 2005 w 2687"/>
                <a:gd name="T93" fmla="*/ 492 h 2884"/>
                <a:gd name="T94" fmla="*/ 872 w 2687"/>
                <a:gd name="T95" fmla="*/ 990 h 2884"/>
                <a:gd name="T96" fmla="*/ 1337 w 2687"/>
                <a:gd name="T97" fmla="*/ 200 h 2884"/>
                <a:gd name="T98" fmla="*/ 1301 w 2687"/>
                <a:gd name="T99" fmla="*/ 206 h 2884"/>
                <a:gd name="T100" fmla="*/ 252 w 2687"/>
                <a:gd name="T101" fmla="*/ 705 h 2884"/>
                <a:gd name="T102" fmla="*/ 646 w 2687"/>
                <a:gd name="T103" fmla="*/ 891 h 2884"/>
                <a:gd name="T104" fmla="*/ 1766 w 2687"/>
                <a:gd name="T105" fmla="*/ 396 h 2884"/>
                <a:gd name="T106" fmla="*/ 1373 w 2687"/>
                <a:gd name="T107" fmla="*/ 206 h 2884"/>
                <a:gd name="T108" fmla="*/ 1337 w 2687"/>
                <a:gd name="T109" fmla="*/ 200 h 2884"/>
                <a:gd name="T110" fmla="*/ 1337 w 2687"/>
                <a:gd name="T111" fmla="*/ 200 h 2884"/>
                <a:gd name="T112" fmla="*/ 1337 w 2687"/>
                <a:gd name="T113" fmla="*/ 20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7" h="2884">
                  <a:moveTo>
                    <a:pt x="1304" y="2884"/>
                  </a:moveTo>
                  <a:cubicBezTo>
                    <a:pt x="1258" y="2867"/>
                    <a:pt x="1258" y="2867"/>
                    <a:pt x="1258" y="2867"/>
                  </a:cubicBezTo>
                  <a:cubicBezTo>
                    <a:pt x="1222" y="2854"/>
                    <a:pt x="1222" y="2854"/>
                    <a:pt x="1222" y="2854"/>
                  </a:cubicBezTo>
                  <a:cubicBezTo>
                    <a:pt x="157" y="2349"/>
                    <a:pt x="157" y="2349"/>
                    <a:pt x="157" y="2349"/>
                  </a:cubicBezTo>
                  <a:cubicBezTo>
                    <a:pt x="62" y="2304"/>
                    <a:pt x="0" y="2205"/>
                    <a:pt x="0" y="2100"/>
                  </a:cubicBezTo>
                  <a:cubicBezTo>
                    <a:pt x="0" y="780"/>
                    <a:pt x="0" y="780"/>
                    <a:pt x="0" y="780"/>
                  </a:cubicBezTo>
                  <a:cubicBezTo>
                    <a:pt x="0" y="672"/>
                    <a:pt x="62" y="577"/>
                    <a:pt x="157" y="531"/>
                  </a:cubicBezTo>
                  <a:cubicBezTo>
                    <a:pt x="1222" y="26"/>
                    <a:pt x="1222" y="26"/>
                    <a:pt x="1222" y="26"/>
                  </a:cubicBezTo>
                  <a:cubicBezTo>
                    <a:pt x="1258" y="10"/>
                    <a:pt x="1301" y="0"/>
                    <a:pt x="1343" y="0"/>
                  </a:cubicBezTo>
                  <a:cubicBezTo>
                    <a:pt x="1386" y="0"/>
                    <a:pt x="1425" y="10"/>
                    <a:pt x="1465" y="29"/>
                  </a:cubicBezTo>
                  <a:cubicBezTo>
                    <a:pt x="2530" y="534"/>
                    <a:pt x="2530" y="534"/>
                    <a:pt x="2530" y="534"/>
                  </a:cubicBezTo>
                  <a:cubicBezTo>
                    <a:pt x="2625" y="580"/>
                    <a:pt x="2687" y="678"/>
                    <a:pt x="2687" y="783"/>
                  </a:cubicBezTo>
                  <a:cubicBezTo>
                    <a:pt x="2687" y="1307"/>
                    <a:pt x="2687" y="1307"/>
                    <a:pt x="2687" y="1307"/>
                  </a:cubicBezTo>
                  <a:cubicBezTo>
                    <a:pt x="2687" y="1360"/>
                    <a:pt x="2644" y="1402"/>
                    <a:pt x="2592" y="1402"/>
                  </a:cubicBezTo>
                  <a:cubicBezTo>
                    <a:pt x="2540" y="1402"/>
                    <a:pt x="2497" y="1360"/>
                    <a:pt x="2497" y="1307"/>
                  </a:cubicBezTo>
                  <a:cubicBezTo>
                    <a:pt x="2497" y="872"/>
                    <a:pt x="2497" y="872"/>
                    <a:pt x="2497" y="872"/>
                  </a:cubicBezTo>
                  <a:cubicBezTo>
                    <a:pt x="1448" y="1366"/>
                    <a:pt x="1448" y="1366"/>
                    <a:pt x="1448" y="1366"/>
                  </a:cubicBezTo>
                  <a:cubicBezTo>
                    <a:pt x="1406" y="1380"/>
                    <a:pt x="1406" y="1380"/>
                    <a:pt x="1406" y="1380"/>
                  </a:cubicBezTo>
                  <a:cubicBezTo>
                    <a:pt x="1406" y="2667"/>
                    <a:pt x="1406" y="2667"/>
                    <a:pt x="1406" y="2667"/>
                  </a:cubicBezTo>
                  <a:cubicBezTo>
                    <a:pt x="2448" y="2176"/>
                    <a:pt x="2448" y="2176"/>
                    <a:pt x="2448" y="2176"/>
                  </a:cubicBezTo>
                  <a:cubicBezTo>
                    <a:pt x="2474" y="2163"/>
                    <a:pt x="2490" y="2133"/>
                    <a:pt x="2490" y="2100"/>
                  </a:cubicBezTo>
                  <a:cubicBezTo>
                    <a:pt x="2490" y="2048"/>
                    <a:pt x="2490" y="2048"/>
                    <a:pt x="2490" y="2048"/>
                  </a:cubicBezTo>
                  <a:cubicBezTo>
                    <a:pt x="2490" y="1996"/>
                    <a:pt x="2533" y="1953"/>
                    <a:pt x="2585" y="1953"/>
                  </a:cubicBezTo>
                  <a:cubicBezTo>
                    <a:pt x="2638" y="1953"/>
                    <a:pt x="2680" y="1996"/>
                    <a:pt x="2680" y="2048"/>
                  </a:cubicBezTo>
                  <a:cubicBezTo>
                    <a:pt x="2680" y="2100"/>
                    <a:pt x="2680" y="2100"/>
                    <a:pt x="2680" y="2100"/>
                  </a:cubicBezTo>
                  <a:cubicBezTo>
                    <a:pt x="2680" y="2205"/>
                    <a:pt x="2618" y="2304"/>
                    <a:pt x="2523" y="2349"/>
                  </a:cubicBezTo>
                  <a:cubicBezTo>
                    <a:pt x="1461" y="2854"/>
                    <a:pt x="1461" y="2854"/>
                    <a:pt x="1461" y="2854"/>
                  </a:cubicBezTo>
                  <a:cubicBezTo>
                    <a:pt x="1425" y="2874"/>
                    <a:pt x="1383" y="2884"/>
                    <a:pt x="1343" y="2884"/>
                  </a:cubicBezTo>
                  <a:lnTo>
                    <a:pt x="1304" y="2884"/>
                  </a:lnTo>
                  <a:close/>
                  <a:moveTo>
                    <a:pt x="187" y="2100"/>
                  </a:moveTo>
                  <a:cubicBezTo>
                    <a:pt x="187" y="2133"/>
                    <a:pt x="206" y="2163"/>
                    <a:pt x="236" y="2176"/>
                  </a:cubicBezTo>
                  <a:cubicBezTo>
                    <a:pt x="1212" y="2635"/>
                    <a:pt x="1212" y="2635"/>
                    <a:pt x="1212" y="2635"/>
                  </a:cubicBezTo>
                  <a:cubicBezTo>
                    <a:pt x="1212" y="1373"/>
                    <a:pt x="1212" y="1373"/>
                    <a:pt x="1212" y="1373"/>
                  </a:cubicBezTo>
                  <a:cubicBezTo>
                    <a:pt x="793" y="1176"/>
                    <a:pt x="793" y="1176"/>
                    <a:pt x="793" y="1176"/>
                  </a:cubicBezTo>
                  <a:cubicBezTo>
                    <a:pt x="793" y="1373"/>
                    <a:pt x="793" y="1373"/>
                    <a:pt x="793" y="1373"/>
                  </a:cubicBezTo>
                  <a:cubicBezTo>
                    <a:pt x="793" y="1425"/>
                    <a:pt x="750" y="1468"/>
                    <a:pt x="698" y="1468"/>
                  </a:cubicBezTo>
                  <a:cubicBezTo>
                    <a:pt x="646" y="1468"/>
                    <a:pt x="603" y="1425"/>
                    <a:pt x="603" y="1373"/>
                  </a:cubicBezTo>
                  <a:cubicBezTo>
                    <a:pt x="603" y="1081"/>
                    <a:pt x="603" y="1081"/>
                    <a:pt x="603" y="1081"/>
                  </a:cubicBezTo>
                  <a:cubicBezTo>
                    <a:pt x="190" y="885"/>
                    <a:pt x="190" y="885"/>
                    <a:pt x="190" y="885"/>
                  </a:cubicBezTo>
                  <a:cubicBezTo>
                    <a:pt x="190" y="2100"/>
                    <a:pt x="190" y="2100"/>
                    <a:pt x="190" y="2100"/>
                  </a:cubicBezTo>
                  <a:lnTo>
                    <a:pt x="187" y="2100"/>
                  </a:lnTo>
                  <a:close/>
                  <a:moveTo>
                    <a:pt x="872" y="990"/>
                  </a:moveTo>
                  <a:cubicBezTo>
                    <a:pt x="1294" y="1193"/>
                    <a:pt x="1294" y="1193"/>
                    <a:pt x="1294" y="1193"/>
                  </a:cubicBezTo>
                  <a:cubicBezTo>
                    <a:pt x="1304" y="1196"/>
                    <a:pt x="1317" y="1199"/>
                    <a:pt x="1330" y="1199"/>
                  </a:cubicBezTo>
                  <a:cubicBezTo>
                    <a:pt x="1343" y="1199"/>
                    <a:pt x="1353" y="1196"/>
                    <a:pt x="1366" y="1193"/>
                  </a:cubicBezTo>
                  <a:cubicBezTo>
                    <a:pt x="2418" y="695"/>
                    <a:pt x="2418" y="695"/>
                    <a:pt x="2418" y="695"/>
                  </a:cubicBezTo>
                  <a:cubicBezTo>
                    <a:pt x="2005" y="492"/>
                    <a:pt x="2005" y="492"/>
                    <a:pt x="2005" y="492"/>
                  </a:cubicBezTo>
                  <a:lnTo>
                    <a:pt x="872" y="990"/>
                  </a:lnTo>
                  <a:close/>
                  <a:moveTo>
                    <a:pt x="1337" y="200"/>
                  </a:moveTo>
                  <a:cubicBezTo>
                    <a:pt x="1324" y="200"/>
                    <a:pt x="1314" y="203"/>
                    <a:pt x="1301" y="206"/>
                  </a:cubicBezTo>
                  <a:cubicBezTo>
                    <a:pt x="252" y="705"/>
                    <a:pt x="252" y="705"/>
                    <a:pt x="252" y="705"/>
                  </a:cubicBezTo>
                  <a:cubicBezTo>
                    <a:pt x="646" y="891"/>
                    <a:pt x="646" y="891"/>
                    <a:pt x="646" y="891"/>
                  </a:cubicBezTo>
                  <a:cubicBezTo>
                    <a:pt x="1766" y="396"/>
                    <a:pt x="1766" y="396"/>
                    <a:pt x="1766" y="396"/>
                  </a:cubicBezTo>
                  <a:cubicBezTo>
                    <a:pt x="1373" y="206"/>
                    <a:pt x="1373" y="206"/>
                    <a:pt x="1373" y="206"/>
                  </a:cubicBezTo>
                  <a:cubicBezTo>
                    <a:pt x="1360" y="203"/>
                    <a:pt x="1347" y="200"/>
                    <a:pt x="1337" y="200"/>
                  </a:cubicBezTo>
                  <a:close/>
                  <a:moveTo>
                    <a:pt x="1337" y="200"/>
                  </a:moveTo>
                  <a:cubicBezTo>
                    <a:pt x="1337" y="200"/>
                    <a:pt x="1337" y="200"/>
                    <a:pt x="1337" y="200"/>
                  </a:cubicBezTo>
                </a:path>
              </a:pathLst>
            </a:custGeom>
            <a:grpFill/>
            <a:ln>
              <a:noFill/>
            </a:ln>
          </p:spPr>
          <p:txBody>
            <a:bodyPr/>
            <a:lstStyle/>
            <a:p>
              <a:pPr>
                <a:defRPr/>
              </a:pPr>
              <a:endParaRPr lang="zh-CN" altLang="en-US" sz="990"/>
            </a:p>
          </p:txBody>
        </p:sp>
      </p:grpSp>
      <p:grpSp>
        <p:nvGrpSpPr>
          <p:cNvPr id="51" name="组合 50"/>
          <p:cNvGrpSpPr/>
          <p:nvPr/>
        </p:nvGrpSpPr>
        <p:grpSpPr>
          <a:xfrm>
            <a:off x="9201809" y="2752632"/>
            <a:ext cx="378642" cy="354978"/>
            <a:chOff x="15424150" y="3317875"/>
            <a:chExt cx="736600" cy="690563"/>
          </a:xfrm>
          <a:solidFill>
            <a:srgbClr val="00CCFF"/>
          </a:solidFill>
        </p:grpSpPr>
        <p:sp>
          <p:nvSpPr>
            <p:cNvPr id="52" name="Freeform 18"/>
            <p:cNvSpPr>
              <a:spLocks noEditPoints="1"/>
            </p:cNvSpPr>
            <p:nvPr/>
          </p:nvSpPr>
          <p:spPr bwMode="auto">
            <a:xfrm>
              <a:off x="15424150" y="3317875"/>
              <a:ext cx="736600" cy="433388"/>
            </a:xfrm>
            <a:custGeom>
              <a:avLst/>
              <a:gdLst>
                <a:gd name="T0" fmla="*/ 2855 w 3479"/>
                <a:gd name="T1" fmla="*/ 2053 h 2053"/>
                <a:gd name="T2" fmla="*/ 2775 w 3479"/>
                <a:gd name="T3" fmla="*/ 2011 h 2053"/>
                <a:gd name="T4" fmla="*/ 2760 w 3479"/>
                <a:gd name="T5" fmla="*/ 1938 h 2053"/>
                <a:gd name="T6" fmla="*/ 2800 w 3479"/>
                <a:gd name="T7" fmla="*/ 1877 h 2053"/>
                <a:gd name="T8" fmla="*/ 3286 w 3479"/>
                <a:gd name="T9" fmla="*/ 1063 h 2053"/>
                <a:gd name="T10" fmla="*/ 2416 w 3479"/>
                <a:gd name="T11" fmla="*/ 194 h 2053"/>
                <a:gd name="T12" fmla="*/ 1807 w 3479"/>
                <a:gd name="T13" fmla="*/ 444 h 2053"/>
                <a:gd name="T14" fmla="*/ 1672 w 3479"/>
                <a:gd name="T15" fmla="*/ 444 h 2053"/>
                <a:gd name="T16" fmla="*/ 1063 w 3479"/>
                <a:gd name="T17" fmla="*/ 194 h 2053"/>
                <a:gd name="T18" fmla="*/ 193 w 3479"/>
                <a:gd name="T19" fmla="*/ 1063 h 2053"/>
                <a:gd name="T20" fmla="*/ 674 w 3479"/>
                <a:gd name="T21" fmla="*/ 1841 h 2053"/>
                <a:gd name="T22" fmla="*/ 714 w 3479"/>
                <a:gd name="T23" fmla="*/ 1970 h 2053"/>
                <a:gd name="T24" fmla="*/ 587 w 3479"/>
                <a:gd name="T25" fmla="*/ 2014 h 2053"/>
                <a:gd name="T26" fmla="*/ 0 w 3479"/>
                <a:gd name="T27" fmla="*/ 1063 h 2053"/>
                <a:gd name="T28" fmla="*/ 1063 w 3479"/>
                <a:gd name="T29" fmla="*/ 0 h 2053"/>
                <a:gd name="T30" fmla="*/ 1739 w 3479"/>
                <a:gd name="T31" fmla="*/ 245 h 2053"/>
                <a:gd name="T32" fmla="*/ 2416 w 3479"/>
                <a:gd name="T33" fmla="*/ 0 h 2053"/>
                <a:gd name="T34" fmla="*/ 3479 w 3479"/>
                <a:gd name="T35" fmla="*/ 1063 h 2053"/>
                <a:gd name="T36" fmla="*/ 2909 w 3479"/>
                <a:gd name="T37" fmla="*/ 2037 h 2053"/>
                <a:gd name="T38" fmla="*/ 2855 w 3479"/>
                <a:gd name="T39" fmla="*/ 2053 h 2053"/>
                <a:gd name="T40" fmla="*/ 2855 w 3479"/>
                <a:gd name="T41" fmla="*/ 2053 h 2053"/>
                <a:gd name="T42" fmla="*/ 2855 w 3479"/>
                <a:gd name="T43" fmla="*/ 2053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9" h="2053">
                  <a:moveTo>
                    <a:pt x="2855" y="2053"/>
                  </a:moveTo>
                  <a:cubicBezTo>
                    <a:pt x="2823" y="2053"/>
                    <a:pt x="2793" y="2037"/>
                    <a:pt x="2775" y="2011"/>
                  </a:cubicBezTo>
                  <a:cubicBezTo>
                    <a:pt x="2760" y="1990"/>
                    <a:pt x="2755" y="1963"/>
                    <a:pt x="2760" y="1938"/>
                  </a:cubicBezTo>
                  <a:cubicBezTo>
                    <a:pt x="2765" y="1913"/>
                    <a:pt x="2779" y="1891"/>
                    <a:pt x="2800" y="1877"/>
                  </a:cubicBezTo>
                  <a:cubicBezTo>
                    <a:pt x="3034" y="1719"/>
                    <a:pt x="3286" y="1363"/>
                    <a:pt x="3286" y="1063"/>
                  </a:cubicBezTo>
                  <a:cubicBezTo>
                    <a:pt x="3286" y="584"/>
                    <a:pt x="2896" y="194"/>
                    <a:pt x="2416" y="194"/>
                  </a:cubicBezTo>
                  <a:cubicBezTo>
                    <a:pt x="2188" y="194"/>
                    <a:pt x="1971" y="283"/>
                    <a:pt x="1807" y="444"/>
                  </a:cubicBezTo>
                  <a:cubicBezTo>
                    <a:pt x="1770" y="481"/>
                    <a:pt x="1709" y="481"/>
                    <a:pt x="1672" y="444"/>
                  </a:cubicBezTo>
                  <a:cubicBezTo>
                    <a:pt x="1510" y="283"/>
                    <a:pt x="1291" y="193"/>
                    <a:pt x="1063" y="194"/>
                  </a:cubicBezTo>
                  <a:cubicBezTo>
                    <a:pt x="583" y="194"/>
                    <a:pt x="193" y="584"/>
                    <a:pt x="193" y="1063"/>
                  </a:cubicBezTo>
                  <a:cubicBezTo>
                    <a:pt x="193" y="1395"/>
                    <a:pt x="377" y="1693"/>
                    <a:pt x="674" y="1841"/>
                  </a:cubicBezTo>
                  <a:cubicBezTo>
                    <a:pt x="719" y="1866"/>
                    <a:pt x="737" y="1923"/>
                    <a:pt x="714" y="1970"/>
                  </a:cubicBezTo>
                  <a:cubicBezTo>
                    <a:pt x="690" y="2016"/>
                    <a:pt x="635" y="2036"/>
                    <a:pt x="587" y="2014"/>
                  </a:cubicBezTo>
                  <a:cubicBezTo>
                    <a:pt x="225" y="1833"/>
                    <a:pt x="0" y="1469"/>
                    <a:pt x="0" y="1063"/>
                  </a:cubicBezTo>
                  <a:cubicBezTo>
                    <a:pt x="0" y="477"/>
                    <a:pt x="476" y="0"/>
                    <a:pt x="1063" y="0"/>
                  </a:cubicBezTo>
                  <a:cubicBezTo>
                    <a:pt x="1312" y="0"/>
                    <a:pt x="1549" y="86"/>
                    <a:pt x="1739" y="245"/>
                  </a:cubicBezTo>
                  <a:cubicBezTo>
                    <a:pt x="1929" y="86"/>
                    <a:pt x="2169" y="0"/>
                    <a:pt x="2416" y="0"/>
                  </a:cubicBezTo>
                  <a:cubicBezTo>
                    <a:pt x="3003" y="0"/>
                    <a:pt x="3479" y="477"/>
                    <a:pt x="3479" y="1063"/>
                  </a:cubicBezTo>
                  <a:cubicBezTo>
                    <a:pt x="3479" y="1431"/>
                    <a:pt x="3189" y="1847"/>
                    <a:pt x="2909" y="2037"/>
                  </a:cubicBezTo>
                  <a:cubicBezTo>
                    <a:pt x="2893" y="2048"/>
                    <a:pt x="2874" y="2053"/>
                    <a:pt x="2855" y="2053"/>
                  </a:cubicBezTo>
                  <a:close/>
                  <a:moveTo>
                    <a:pt x="2855" y="2053"/>
                  </a:moveTo>
                  <a:cubicBezTo>
                    <a:pt x="2855" y="2053"/>
                    <a:pt x="2855" y="2053"/>
                    <a:pt x="2855" y="2053"/>
                  </a:cubicBezTo>
                </a:path>
              </a:pathLst>
            </a:custGeom>
            <a:grpFill/>
            <a:ln>
              <a:noFill/>
            </a:ln>
          </p:spPr>
          <p:txBody>
            <a:bodyPr/>
            <a:lstStyle/>
            <a:p>
              <a:pPr>
                <a:defRPr/>
              </a:pPr>
              <a:endParaRPr lang="zh-CN" altLang="en-US" sz="990"/>
            </a:p>
          </p:txBody>
        </p:sp>
        <p:sp>
          <p:nvSpPr>
            <p:cNvPr id="53" name="Freeform 19"/>
            <p:cNvSpPr>
              <a:spLocks noEditPoints="1"/>
            </p:cNvSpPr>
            <p:nvPr/>
          </p:nvSpPr>
          <p:spPr bwMode="auto">
            <a:xfrm>
              <a:off x="15778163" y="3487738"/>
              <a:ext cx="285750" cy="333375"/>
            </a:xfrm>
            <a:custGeom>
              <a:avLst/>
              <a:gdLst>
                <a:gd name="T0" fmla="*/ 1024 w 1350"/>
                <a:gd name="T1" fmla="*/ 1577 h 1577"/>
                <a:gd name="T2" fmla="*/ 813 w 1350"/>
                <a:gd name="T3" fmla="*/ 1490 h 1577"/>
                <a:gd name="T4" fmla="*/ 444 w 1350"/>
                <a:gd name="T5" fmla="*/ 1121 h 1577"/>
                <a:gd name="T6" fmla="*/ 444 w 1350"/>
                <a:gd name="T7" fmla="*/ 984 h 1577"/>
                <a:gd name="T8" fmla="*/ 581 w 1350"/>
                <a:gd name="T9" fmla="*/ 984 h 1577"/>
                <a:gd name="T10" fmla="*/ 950 w 1350"/>
                <a:gd name="T11" fmla="*/ 1353 h 1577"/>
                <a:gd name="T12" fmla="*/ 1098 w 1350"/>
                <a:gd name="T13" fmla="*/ 1353 h 1577"/>
                <a:gd name="T14" fmla="*/ 1098 w 1350"/>
                <a:gd name="T15" fmla="*/ 1205 h 1577"/>
                <a:gd name="T16" fmla="*/ 39 w 1350"/>
                <a:gd name="T17" fmla="*/ 176 h 1577"/>
                <a:gd name="T18" fmla="*/ 37 w 1350"/>
                <a:gd name="T19" fmla="*/ 39 h 1577"/>
                <a:gd name="T20" fmla="*/ 174 w 1350"/>
                <a:gd name="T21" fmla="*/ 38 h 1577"/>
                <a:gd name="T22" fmla="*/ 1233 w 1350"/>
                <a:gd name="T23" fmla="*/ 1067 h 1577"/>
                <a:gd name="T24" fmla="*/ 1234 w 1350"/>
                <a:gd name="T25" fmla="*/ 1490 h 1577"/>
                <a:gd name="T26" fmla="*/ 1024 w 1350"/>
                <a:gd name="T27" fmla="*/ 1577 h 1577"/>
                <a:gd name="T28" fmla="*/ 1024 w 1350"/>
                <a:gd name="T29" fmla="*/ 1577 h 1577"/>
                <a:gd name="T30" fmla="*/ 1024 w 1350"/>
                <a:gd name="T31"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0" h="1577">
                  <a:moveTo>
                    <a:pt x="1024" y="1577"/>
                  </a:moveTo>
                  <a:cubicBezTo>
                    <a:pt x="945" y="1577"/>
                    <a:pt x="869" y="1546"/>
                    <a:pt x="813" y="1490"/>
                  </a:cubicBezTo>
                  <a:cubicBezTo>
                    <a:pt x="444" y="1121"/>
                    <a:pt x="444" y="1121"/>
                    <a:pt x="444" y="1121"/>
                  </a:cubicBezTo>
                  <a:cubicBezTo>
                    <a:pt x="406" y="1083"/>
                    <a:pt x="406" y="1022"/>
                    <a:pt x="444" y="984"/>
                  </a:cubicBezTo>
                  <a:cubicBezTo>
                    <a:pt x="482" y="947"/>
                    <a:pt x="543" y="947"/>
                    <a:pt x="581" y="984"/>
                  </a:cubicBezTo>
                  <a:cubicBezTo>
                    <a:pt x="950" y="1353"/>
                    <a:pt x="950" y="1353"/>
                    <a:pt x="950" y="1353"/>
                  </a:cubicBezTo>
                  <a:cubicBezTo>
                    <a:pt x="989" y="1393"/>
                    <a:pt x="1058" y="1392"/>
                    <a:pt x="1098" y="1353"/>
                  </a:cubicBezTo>
                  <a:cubicBezTo>
                    <a:pt x="1138" y="1312"/>
                    <a:pt x="1138" y="1246"/>
                    <a:pt x="1098" y="1205"/>
                  </a:cubicBezTo>
                  <a:cubicBezTo>
                    <a:pt x="39" y="176"/>
                    <a:pt x="39" y="176"/>
                    <a:pt x="39" y="176"/>
                  </a:cubicBezTo>
                  <a:cubicBezTo>
                    <a:pt x="1" y="139"/>
                    <a:pt x="0" y="78"/>
                    <a:pt x="37" y="39"/>
                  </a:cubicBezTo>
                  <a:cubicBezTo>
                    <a:pt x="75" y="1"/>
                    <a:pt x="136" y="0"/>
                    <a:pt x="174" y="38"/>
                  </a:cubicBezTo>
                  <a:cubicBezTo>
                    <a:pt x="1233" y="1067"/>
                    <a:pt x="1233" y="1067"/>
                    <a:pt x="1233" y="1067"/>
                  </a:cubicBezTo>
                  <a:cubicBezTo>
                    <a:pt x="1350" y="1184"/>
                    <a:pt x="1350" y="1373"/>
                    <a:pt x="1234" y="1490"/>
                  </a:cubicBezTo>
                  <a:cubicBezTo>
                    <a:pt x="1179" y="1546"/>
                    <a:pt x="1103" y="1577"/>
                    <a:pt x="1024" y="1577"/>
                  </a:cubicBezTo>
                  <a:close/>
                  <a:moveTo>
                    <a:pt x="1024" y="1577"/>
                  </a:moveTo>
                  <a:cubicBezTo>
                    <a:pt x="1024" y="1577"/>
                    <a:pt x="1024" y="1577"/>
                    <a:pt x="1024" y="1577"/>
                  </a:cubicBezTo>
                </a:path>
              </a:pathLst>
            </a:custGeom>
            <a:grpFill/>
            <a:ln>
              <a:noFill/>
            </a:ln>
          </p:spPr>
          <p:txBody>
            <a:bodyPr/>
            <a:lstStyle/>
            <a:p>
              <a:pPr>
                <a:defRPr/>
              </a:pPr>
              <a:endParaRPr lang="zh-CN" altLang="en-US" sz="990"/>
            </a:p>
          </p:txBody>
        </p:sp>
        <p:sp>
          <p:nvSpPr>
            <p:cNvPr id="54" name="Freeform 20"/>
            <p:cNvSpPr>
              <a:spLocks noEditPoints="1"/>
            </p:cNvSpPr>
            <p:nvPr/>
          </p:nvSpPr>
          <p:spPr bwMode="auto">
            <a:xfrm>
              <a:off x="15844838" y="3668713"/>
              <a:ext cx="161925" cy="220663"/>
            </a:xfrm>
            <a:custGeom>
              <a:avLst/>
              <a:gdLst>
                <a:gd name="T0" fmla="*/ 460 w 758"/>
                <a:gd name="T1" fmla="*/ 1043 h 1043"/>
                <a:gd name="T2" fmla="*/ 249 w 758"/>
                <a:gd name="T3" fmla="*/ 956 h 1043"/>
                <a:gd name="T4" fmla="*/ 60 w 758"/>
                <a:gd name="T5" fmla="*/ 767 h 1043"/>
                <a:gd name="T6" fmla="*/ 35 w 758"/>
                <a:gd name="T7" fmla="*/ 674 h 1043"/>
                <a:gd name="T8" fmla="*/ 104 w 758"/>
                <a:gd name="T9" fmla="*/ 606 h 1043"/>
                <a:gd name="T10" fmla="*/ 197 w 758"/>
                <a:gd name="T11" fmla="*/ 631 h 1043"/>
                <a:gd name="T12" fmla="*/ 386 w 758"/>
                <a:gd name="T13" fmla="*/ 819 h 1043"/>
                <a:gd name="T14" fmla="*/ 500 w 758"/>
                <a:gd name="T15" fmla="*/ 842 h 1043"/>
                <a:gd name="T16" fmla="*/ 564 w 758"/>
                <a:gd name="T17" fmla="*/ 745 h 1043"/>
                <a:gd name="T18" fmla="*/ 534 w 758"/>
                <a:gd name="T19" fmla="*/ 671 h 1043"/>
                <a:gd name="T20" fmla="*/ 34 w 758"/>
                <a:gd name="T21" fmla="*/ 171 h 1043"/>
                <a:gd name="T22" fmla="*/ 9 w 758"/>
                <a:gd name="T23" fmla="*/ 78 h 1043"/>
                <a:gd name="T24" fmla="*/ 77 w 758"/>
                <a:gd name="T25" fmla="*/ 9 h 1043"/>
                <a:gd name="T26" fmla="*/ 170 w 758"/>
                <a:gd name="T27" fmla="*/ 34 h 1043"/>
                <a:gd name="T28" fmla="*/ 670 w 758"/>
                <a:gd name="T29" fmla="*/ 534 h 1043"/>
                <a:gd name="T30" fmla="*/ 758 w 758"/>
                <a:gd name="T31" fmla="*/ 745 h 1043"/>
                <a:gd name="T32" fmla="*/ 670 w 758"/>
                <a:gd name="T33" fmla="*/ 956 h 1043"/>
                <a:gd name="T34" fmla="*/ 460 w 758"/>
                <a:gd name="T35" fmla="*/ 1043 h 1043"/>
                <a:gd name="T36" fmla="*/ 460 w 758"/>
                <a:gd name="T37" fmla="*/ 1043 h 1043"/>
                <a:gd name="T38" fmla="*/ 460 w 758"/>
                <a:gd name="T39" fmla="*/ 1043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8" h="1043">
                  <a:moveTo>
                    <a:pt x="460" y="1043"/>
                  </a:moveTo>
                  <a:cubicBezTo>
                    <a:pt x="383" y="1043"/>
                    <a:pt x="307" y="1014"/>
                    <a:pt x="249" y="956"/>
                  </a:cubicBezTo>
                  <a:cubicBezTo>
                    <a:pt x="60" y="767"/>
                    <a:pt x="60" y="767"/>
                    <a:pt x="60" y="767"/>
                  </a:cubicBezTo>
                  <a:cubicBezTo>
                    <a:pt x="36" y="743"/>
                    <a:pt x="27" y="707"/>
                    <a:pt x="35" y="674"/>
                  </a:cubicBezTo>
                  <a:cubicBezTo>
                    <a:pt x="44" y="641"/>
                    <a:pt x="70" y="615"/>
                    <a:pt x="104" y="606"/>
                  </a:cubicBezTo>
                  <a:cubicBezTo>
                    <a:pt x="137" y="597"/>
                    <a:pt x="173" y="606"/>
                    <a:pt x="197" y="631"/>
                  </a:cubicBezTo>
                  <a:cubicBezTo>
                    <a:pt x="386" y="819"/>
                    <a:pt x="386" y="819"/>
                    <a:pt x="386" y="819"/>
                  </a:cubicBezTo>
                  <a:cubicBezTo>
                    <a:pt x="416" y="849"/>
                    <a:pt x="461" y="858"/>
                    <a:pt x="500" y="842"/>
                  </a:cubicBezTo>
                  <a:cubicBezTo>
                    <a:pt x="539" y="826"/>
                    <a:pt x="564" y="787"/>
                    <a:pt x="564" y="745"/>
                  </a:cubicBezTo>
                  <a:cubicBezTo>
                    <a:pt x="564" y="717"/>
                    <a:pt x="553" y="691"/>
                    <a:pt x="534" y="671"/>
                  </a:cubicBezTo>
                  <a:cubicBezTo>
                    <a:pt x="34" y="171"/>
                    <a:pt x="34" y="171"/>
                    <a:pt x="34" y="171"/>
                  </a:cubicBezTo>
                  <a:cubicBezTo>
                    <a:pt x="9" y="147"/>
                    <a:pt x="0" y="111"/>
                    <a:pt x="9" y="78"/>
                  </a:cubicBezTo>
                  <a:cubicBezTo>
                    <a:pt x="18" y="44"/>
                    <a:pt x="44" y="18"/>
                    <a:pt x="77" y="9"/>
                  </a:cubicBezTo>
                  <a:cubicBezTo>
                    <a:pt x="110" y="0"/>
                    <a:pt x="146" y="10"/>
                    <a:pt x="170" y="34"/>
                  </a:cubicBezTo>
                  <a:cubicBezTo>
                    <a:pt x="670" y="534"/>
                    <a:pt x="670" y="534"/>
                    <a:pt x="670" y="534"/>
                  </a:cubicBezTo>
                  <a:cubicBezTo>
                    <a:pt x="726" y="590"/>
                    <a:pt x="758" y="666"/>
                    <a:pt x="758" y="745"/>
                  </a:cubicBezTo>
                  <a:cubicBezTo>
                    <a:pt x="758" y="825"/>
                    <a:pt x="727" y="900"/>
                    <a:pt x="670" y="956"/>
                  </a:cubicBezTo>
                  <a:cubicBezTo>
                    <a:pt x="614" y="1012"/>
                    <a:pt x="539" y="1043"/>
                    <a:pt x="460" y="1043"/>
                  </a:cubicBezTo>
                  <a:close/>
                  <a:moveTo>
                    <a:pt x="460" y="1043"/>
                  </a:moveTo>
                  <a:cubicBezTo>
                    <a:pt x="460" y="1043"/>
                    <a:pt x="460" y="1043"/>
                    <a:pt x="460" y="1043"/>
                  </a:cubicBezTo>
                </a:path>
              </a:pathLst>
            </a:custGeom>
            <a:grpFill/>
            <a:ln>
              <a:noFill/>
            </a:ln>
          </p:spPr>
          <p:txBody>
            <a:bodyPr/>
            <a:lstStyle/>
            <a:p>
              <a:pPr>
                <a:defRPr/>
              </a:pPr>
              <a:endParaRPr lang="zh-CN" altLang="en-US" sz="990"/>
            </a:p>
          </p:txBody>
        </p:sp>
        <p:sp>
          <p:nvSpPr>
            <p:cNvPr id="55" name="Freeform 21"/>
            <p:cNvSpPr>
              <a:spLocks noEditPoints="1"/>
            </p:cNvSpPr>
            <p:nvPr/>
          </p:nvSpPr>
          <p:spPr bwMode="auto">
            <a:xfrm>
              <a:off x="15819438" y="3814763"/>
              <a:ext cx="131763" cy="134938"/>
            </a:xfrm>
            <a:custGeom>
              <a:avLst/>
              <a:gdLst>
                <a:gd name="T0" fmla="*/ 294 w 621"/>
                <a:gd name="T1" fmla="*/ 642 h 642"/>
                <a:gd name="T2" fmla="*/ 84 w 621"/>
                <a:gd name="T3" fmla="*/ 555 h 642"/>
                <a:gd name="T4" fmla="*/ 38 w 621"/>
                <a:gd name="T5" fmla="*/ 509 h 642"/>
                <a:gd name="T6" fmla="*/ 38 w 621"/>
                <a:gd name="T7" fmla="*/ 372 h 642"/>
                <a:gd name="T8" fmla="*/ 175 w 621"/>
                <a:gd name="T9" fmla="*/ 372 h 642"/>
                <a:gd name="T10" fmla="*/ 221 w 621"/>
                <a:gd name="T11" fmla="*/ 418 h 642"/>
                <a:gd name="T12" fmla="*/ 369 w 621"/>
                <a:gd name="T13" fmla="*/ 418 h 642"/>
                <a:gd name="T14" fmla="*/ 369 w 621"/>
                <a:gd name="T15" fmla="*/ 270 h 642"/>
                <a:gd name="T16" fmla="*/ 269 w 621"/>
                <a:gd name="T17" fmla="*/ 171 h 642"/>
                <a:gd name="T18" fmla="*/ 244 w 621"/>
                <a:gd name="T19" fmla="*/ 77 h 642"/>
                <a:gd name="T20" fmla="*/ 313 w 621"/>
                <a:gd name="T21" fmla="*/ 9 h 642"/>
                <a:gd name="T22" fmla="*/ 406 w 621"/>
                <a:gd name="T23" fmla="*/ 34 h 642"/>
                <a:gd name="T24" fmla="*/ 505 w 621"/>
                <a:gd name="T25" fmla="*/ 133 h 642"/>
                <a:gd name="T26" fmla="*/ 505 w 621"/>
                <a:gd name="T27" fmla="*/ 555 h 642"/>
                <a:gd name="T28" fmla="*/ 294 w 621"/>
                <a:gd name="T29" fmla="*/ 642 h 642"/>
                <a:gd name="T30" fmla="*/ 294 w 621"/>
                <a:gd name="T31" fmla="*/ 642 h 642"/>
                <a:gd name="T32" fmla="*/ 294 w 621"/>
                <a:gd name="T33" fmla="*/ 64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1" h="642">
                  <a:moveTo>
                    <a:pt x="294" y="642"/>
                  </a:moveTo>
                  <a:cubicBezTo>
                    <a:pt x="215" y="642"/>
                    <a:pt x="140" y="611"/>
                    <a:pt x="84" y="555"/>
                  </a:cubicBezTo>
                  <a:cubicBezTo>
                    <a:pt x="38" y="509"/>
                    <a:pt x="38" y="509"/>
                    <a:pt x="38" y="509"/>
                  </a:cubicBezTo>
                  <a:cubicBezTo>
                    <a:pt x="0" y="471"/>
                    <a:pt x="0" y="410"/>
                    <a:pt x="38" y="372"/>
                  </a:cubicBezTo>
                  <a:cubicBezTo>
                    <a:pt x="76" y="334"/>
                    <a:pt x="137" y="334"/>
                    <a:pt x="175" y="372"/>
                  </a:cubicBezTo>
                  <a:cubicBezTo>
                    <a:pt x="221" y="418"/>
                    <a:pt x="221" y="418"/>
                    <a:pt x="221" y="418"/>
                  </a:cubicBezTo>
                  <a:cubicBezTo>
                    <a:pt x="260" y="458"/>
                    <a:pt x="329" y="458"/>
                    <a:pt x="369" y="418"/>
                  </a:cubicBezTo>
                  <a:cubicBezTo>
                    <a:pt x="409" y="377"/>
                    <a:pt x="409" y="311"/>
                    <a:pt x="369" y="270"/>
                  </a:cubicBezTo>
                  <a:cubicBezTo>
                    <a:pt x="269" y="171"/>
                    <a:pt x="269" y="171"/>
                    <a:pt x="269" y="171"/>
                  </a:cubicBezTo>
                  <a:cubicBezTo>
                    <a:pt x="245" y="146"/>
                    <a:pt x="235" y="111"/>
                    <a:pt x="244" y="77"/>
                  </a:cubicBezTo>
                  <a:cubicBezTo>
                    <a:pt x="253" y="44"/>
                    <a:pt x="279" y="18"/>
                    <a:pt x="313" y="9"/>
                  </a:cubicBezTo>
                  <a:cubicBezTo>
                    <a:pt x="346" y="0"/>
                    <a:pt x="382" y="10"/>
                    <a:pt x="406" y="34"/>
                  </a:cubicBezTo>
                  <a:cubicBezTo>
                    <a:pt x="505" y="133"/>
                    <a:pt x="505" y="133"/>
                    <a:pt x="505" y="133"/>
                  </a:cubicBezTo>
                  <a:cubicBezTo>
                    <a:pt x="621" y="250"/>
                    <a:pt x="621" y="438"/>
                    <a:pt x="505" y="555"/>
                  </a:cubicBezTo>
                  <a:cubicBezTo>
                    <a:pt x="449" y="611"/>
                    <a:pt x="374" y="642"/>
                    <a:pt x="294" y="642"/>
                  </a:cubicBezTo>
                  <a:close/>
                  <a:moveTo>
                    <a:pt x="294" y="642"/>
                  </a:moveTo>
                  <a:cubicBezTo>
                    <a:pt x="294" y="642"/>
                    <a:pt x="294" y="642"/>
                    <a:pt x="294" y="642"/>
                  </a:cubicBezTo>
                </a:path>
              </a:pathLst>
            </a:custGeom>
            <a:grpFill/>
            <a:ln>
              <a:noFill/>
            </a:ln>
          </p:spPr>
          <p:txBody>
            <a:bodyPr/>
            <a:lstStyle/>
            <a:p>
              <a:pPr>
                <a:defRPr/>
              </a:pPr>
              <a:endParaRPr lang="zh-CN" altLang="en-US" sz="990"/>
            </a:p>
          </p:txBody>
        </p:sp>
        <p:sp>
          <p:nvSpPr>
            <p:cNvPr id="56" name="Freeform 22"/>
            <p:cNvSpPr>
              <a:spLocks noEditPoints="1"/>
            </p:cNvSpPr>
            <p:nvPr/>
          </p:nvSpPr>
          <p:spPr bwMode="auto">
            <a:xfrm>
              <a:off x="15524163" y="3600450"/>
              <a:ext cx="368300" cy="407988"/>
            </a:xfrm>
            <a:custGeom>
              <a:avLst/>
              <a:gdLst>
                <a:gd name="T0" fmla="*/ 1413 w 1739"/>
                <a:gd name="T1" fmla="*/ 1938 h 1938"/>
                <a:gd name="T2" fmla="*/ 1202 w 1739"/>
                <a:gd name="T3" fmla="*/ 1851 h 1938"/>
                <a:gd name="T4" fmla="*/ 1156 w 1739"/>
                <a:gd name="T5" fmla="*/ 1805 h 1938"/>
                <a:gd name="T6" fmla="*/ 1156 w 1739"/>
                <a:gd name="T7" fmla="*/ 1668 h 1938"/>
                <a:gd name="T8" fmla="*/ 1293 w 1739"/>
                <a:gd name="T9" fmla="*/ 1668 h 1938"/>
                <a:gd name="T10" fmla="*/ 1339 w 1739"/>
                <a:gd name="T11" fmla="*/ 1714 h 1938"/>
                <a:gd name="T12" fmla="*/ 1487 w 1739"/>
                <a:gd name="T13" fmla="*/ 1714 h 1938"/>
                <a:gd name="T14" fmla="*/ 1487 w 1739"/>
                <a:gd name="T15" fmla="*/ 1566 h 1938"/>
                <a:gd name="T16" fmla="*/ 1447 w 1739"/>
                <a:gd name="T17" fmla="*/ 1526 h 1938"/>
                <a:gd name="T18" fmla="*/ 1447 w 1739"/>
                <a:gd name="T19" fmla="*/ 1389 h 1938"/>
                <a:gd name="T20" fmla="*/ 1583 w 1739"/>
                <a:gd name="T21" fmla="*/ 1389 h 1938"/>
                <a:gd name="T22" fmla="*/ 1623 w 1739"/>
                <a:gd name="T23" fmla="*/ 1429 h 1938"/>
                <a:gd name="T24" fmla="*/ 1623 w 1739"/>
                <a:gd name="T25" fmla="*/ 1851 h 1938"/>
                <a:gd name="T26" fmla="*/ 1413 w 1739"/>
                <a:gd name="T27" fmla="*/ 1938 h 1938"/>
                <a:gd name="T28" fmla="*/ 327 w 1739"/>
                <a:gd name="T29" fmla="*/ 939 h 1938"/>
                <a:gd name="T30" fmla="*/ 116 w 1739"/>
                <a:gd name="T31" fmla="*/ 851 h 1938"/>
                <a:gd name="T32" fmla="*/ 116 w 1739"/>
                <a:gd name="T33" fmla="*/ 430 h 1938"/>
                <a:gd name="T34" fmla="*/ 434 w 1739"/>
                <a:gd name="T35" fmla="*/ 112 h 1938"/>
                <a:gd name="T36" fmla="*/ 855 w 1739"/>
                <a:gd name="T37" fmla="*/ 112 h 1938"/>
                <a:gd name="T38" fmla="*/ 942 w 1739"/>
                <a:gd name="T39" fmla="*/ 323 h 1938"/>
                <a:gd name="T40" fmla="*/ 855 w 1739"/>
                <a:gd name="T41" fmla="*/ 534 h 1938"/>
                <a:gd name="T42" fmla="*/ 537 w 1739"/>
                <a:gd name="T43" fmla="*/ 851 h 1938"/>
                <a:gd name="T44" fmla="*/ 327 w 1739"/>
                <a:gd name="T45" fmla="*/ 939 h 1938"/>
                <a:gd name="T46" fmla="*/ 644 w 1739"/>
                <a:gd name="T47" fmla="*/ 218 h 1938"/>
                <a:gd name="T48" fmla="*/ 570 w 1739"/>
                <a:gd name="T49" fmla="*/ 249 h 1938"/>
                <a:gd name="T50" fmla="*/ 253 w 1739"/>
                <a:gd name="T51" fmla="*/ 567 h 1938"/>
                <a:gd name="T52" fmla="*/ 253 w 1739"/>
                <a:gd name="T53" fmla="*/ 715 h 1938"/>
                <a:gd name="T54" fmla="*/ 401 w 1739"/>
                <a:gd name="T55" fmla="*/ 715 h 1938"/>
                <a:gd name="T56" fmla="*/ 718 w 1739"/>
                <a:gd name="T57" fmla="*/ 397 h 1938"/>
                <a:gd name="T58" fmla="*/ 749 w 1739"/>
                <a:gd name="T59" fmla="*/ 323 h 1938"/>
                <a:gd name="T60" fmla="*/ 718 w 1739"/>
                <a:gd name="T61" fmla="*/ 249 h 1938"/>
                <a:gd name="T62" fmla="*/ 644 w 1739"/>
                <a:gd name="T63" fmla="*/ 218 h 1938"/>
                <a:gd name="T64" fmla="*/ 644 w 1739"/>
                <a:gd name="T65" fmla="*/ 218 h 1938"/>
                <a:gd name="T66" fmla="*/ 644 w 1739"/>
                <a:gd name="T67" fmla="*/ 218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9" h="1938">
                  <a:moveTo>
                    <a:pt x="1413" y="1938"/>
                  </a:moveTo>
                  <a:cubicBezTo>
                    <a:pt x="1334" y="1938"/>
                    <a:pt x="1258" y="1907"/>
                    <a:pt x="1202" y="1851"/>
                  </a:cubicBezTo>
                  <a:cubicBezTo>
                    <a:pt x="1156" y="1805"/>
                    <a:pt x="1156" y="1805"/>
                    <a:pt x="1156" y="1805"/>
                  </a:cubicBezTo>
                  <a:cubicBezTo>
                    <a:pt x="1118" y="1767"/>
                    <a:pt x="1118" y="1706"/>
                    <a:pt x="1156" y="1668"/>
                  </a:cubicBezTo>
                  <a:cubicBezTo>
                    <a:pt x="1194" y="1630"/>
                    <a:pt x="1255" y="1630"/>
                    <a:pt x="1293" y="1668"/>
                  </a:cubicBezTo>
                  <a:cubicBezTo>
                    <a:pt x="1339" y="1714"/>
                    <a:pt x="1339" y="1714"/>
                    <a:pt x="1339" y="1714"/>
                  </a:cubicBezTo>
                  <a:cubicBezTo>
                    <a:pt x="1378" y="1754"/>
                    <a:pt x="1447" y="1754"/>
                    <a:pt x="1487" y="1714"/>
                  </a:cubicBezTo>
                  <a:cubicBezTo>
                    <a:pt x="1527" y="1673"/>
                    <a:pt x="1527" y="1607"/>
                    <a:pt x="1487" y="1566"/>
                  </a:cubicBezTo>
                  <a:cubicBezTo>
                    <a:pt x="1447" y="1526"/>
                    <a:pt x="1447" y="1526"/>
                    <a:pt x="1447" y="1526"/>
                  </a:cubicBezTo>
                  <a:cubicBezTo>
                    <a:pt x="1409" y="1488"/>
                    <a:pt x="1409" y="1427"/>
                    <a:pt x="1447" y="1389"/>
                  </a:cubicBezTo>
                  <a:cubicBezTo>
                    <a:pt x="1484" y="1351"/>
                    <a:pt x="1546" y="1351"/>
                    <a:pt x="1583" y="1389"/>
                  </a:cubicBezTo>
                  <a:cubicBezTo>
                    <a:pt x="1623" y="1429"/>
                    <a:pt x="1623" y="1429"/>
                    <a:pt x="1623" y="1429"/>
                  </a:cubicBezTo>
                  <a:cubicBezTo>
                    <a:pt x="1739" y="1546"/>
                    <a:pt x="1739" y="1734"/>
                    <a:pt x="1623" y="1851"/>
                  </a:cubicBezTo>
                  <a:cubicBezTo>
                    <a:pt x="1568" y="1907"/>
                    <a:pt x="1492" y="1938"/>
                    <a:pt x="1413" y="1938"/>
                  </a:cubicBezTo>
                  <a:close/>
                  <a:moveTo>
                    <a:pt x="327" y="939"/>
                  </a:moveTo>
                  <a:cubicBezTo>
                    <a:pt x="248" y="939"/>
                    <a:pt x="172" y="907"/>
                    <a:pt x="116" y="851"/>
                  </a:cubicBezTo>
                  <a:cubicBezTo>
                    <a:pt x="0" y="735"/>
                    <a:pt x="0" y="547"/>
                    <a:pt x="116" y="430"/>
                  </a:cubicBezTo>
                  <a:cubicBezTo>
                    <a:pt x="434" y="112"/>
                    <a:pt x="434" y="112"/>
                    <a:pt x="434" y="112"/>
                  </a:cubicBezTo>
                  <a:cubicBezTo>
                    <a:pt x="547" y="0"/>
                    <a:pt x="743" y="0"/>
                    <a:pt x="855" y="112"/>
                  </a:cubicBezTo>
                  <a:cubicBezTo>
                    <a:pt x="911" y="168"/>
                    <a:pt x="943" y="244"/>
                    <a:pt x="942" y="323"/>
                  </a:cubicBezTo>
                  <a:cubicBezTo>
                    <a:pt x="942" y="403"/>
                    <a:pt x="911" y="478"/>
                    <a:pt x="855" y="534"/>
                  </a:cubicBezTo>
                  <a:cubicBezTo>
                    <a:pt x="537" y="851"/>
                    <a:pt x="537" y="851"/>
                    <a:pt x="537" y="851"/>
                  </a:cubicBezTo>
                  <a:cubicBezTo>
                    <a:pt x="482" y="907"/>
                    <a:pt x="406" y="939"/>
                    <a:pt x="327" y="939"/>
                  </a:cubicBezTo>
                  <a:close/>
                  <a:moveTo>
                    <a:pt x="644" y="218"/>
                  </a:moveTo>
                  <a:cubicBezTo>
                    <a:pt x="616" y="218"/>
                    <a:pt x="590" y="229"/>
                    <a:pt x="570" y="249"/>
                  </a:cubicBezTo>
                  <a:cubicBezTo>
                    <a:pt x="253" y="567"/>
                    <a:pt x="253" y="567"/>
                    <a:pt x="253" y="567"/>
                  </a:cubicBezTo>
                  <a:cubicBezTo>
                    <a:pt x="212" y="608"/>
                    <a:pt x="212" y="674"/>
                    <a:pt x="253" y="715"/>
                  </a:cubicBezTo>
                  <a:cubicBezTo>
                    <a:pt x="292" y="754"/>
                    <a:pt x="361" y="754"/>
                    <a:pt x="401" y="715"/>
                  </a:cubicBezTo>
                  <a:cubicBezTo>
                    <a:pt x="718" y="397"/>
                    <a:pt x="718" y="397"/>
                    <a:pt x="718" y="397"/>
                  </a:cubicBezTo>
                  <a:cubicBezTo>
                    <a:pt x="738" y="378"/>
                    <a:pt x="749" y="351"/>
                    <a:pt x="749" y="323"/>
                  </a:cubicBezTo>
                  <a:cubicBezTo>
                    <a:pt x="749" y="295"/>
                    <a:pt x="738" y="269"/>
                    <a:pt x="718" y="249"/>
                  </a:cubicBezTo>
                  <a:cubicBezTo>
                    <a:pt x="699" y="229"/>
                    <a:pt x="672" y="218"/>
                    <a:pt x="644" y="218"/>
                  </a:cubicBezTo>
                  <a:close/>
                  <a:moveTo>
                    <a:pt x="644" y="218"/>
                  </a:moveTo>
                  <a:cubicBezTo>
                    <a:pt x="644" y="218"/>
                    <a:pt x="644" y="218"/>
                    <a:pt x="644" y="218"/>
                  </a:cubicBezTo>
                </a:path>
              </a:pathLst>
            </a:custGeom>
            <a:grpFill/>
            <a:ln>
              <a:noFill/>
            </a:ln>
          </p:spPr>
          <p:txBody>
            <a:bodyPr/>
            <a:lstStyle/>
            <a:p>
              <a:pPr>
                <a:defRPr/>
              </a:pPr>
              <a:endParaRPr lang="zh-CN" altLang="en-US" sz="990"/>
            </a:p>
          </p:txBody>
        </p:sp>
        <p:sp>
          <p:nvSpPr>
            <p:cNvPr id="57" name="Freeform 23"/>
            <p:cNvSpPr>
              <a:spLocks noEditPoints="1"/>
            </p:cNvSpPr>
            <p:nvPr/>
          </p:nvSpPr>
          <p:spPr bwMode="auto">
            <a:xfrm>
              <a:off x="15584488" y="3659188"/>
              <a:ext cx="204788" cy="198438"/>
            </a:xfrm>
            <a:custGeom>
              <a:avLst/>
              <a:gdLst>
                <a:gd name="T0" fmla="*/ 326 w 971"/>
                <a:gd name="T1" fmla="*/ 939 h 940"/>
                <a:gd name="T2" fmla="*/ 116 w 971"/>
                <a:gd name="T3" fmla="*/ 852 h 940"/>
                <a:gd name="T4" fmla="*/ 116 w 971"/>
                <a:gd name="T5" fmla="*/ 431 h 940"/>
                <a:gd name="T6" fmla="*/ 433 w 971"/>
                <a:gd name="T7" fmla="*/ 113 h 940"/>
                <a:gd name="T8" fmla="*/ 855 w 971"/>
                <a:gd name="T9" fmla="*/ 113 h 940"/>
                <a:gd name="T10" fmla="*/ 855 w 971"/>
                <a:gd name="T11" fmla="*/ 535 h 940"/>
                <a:gd name="T12" fmla="*/ 537 w 971"/>
                <a:gd name="T13" fmla="*/ 852 h 940"/>
                <a:gd name="T14" fmla="*/ 326 w 971"/>
                <a:gd name="T15" fmla="*/ 939 h 940"/>
                <a:gd name="T16" fmla="*/ 644 w 971"/>
                <a:gd name="T17" fmla="*/ 219 h 940"/>
                <a:gd name="T18" fmla="*/ 570 w 971"/>
                <a:gd name="T19" fmla="*/ 250 h 940"/>
                <a:gd name="T20" fmla="*/ 252 w 971"/>
                <a:gd name="T21" fmla="*/ 567 h 940"/>
                <a:gd name="T22" fmla="*/ 252 w 971"/>
                <a:gd name="T23" fmla="*/ 715 h 940"/>
                <a:gd name="T24" fmla="*/ 400 w 971"/>
                <a:gd name="T25" fmla="*/ 715 h 940"/>
                <a:gd name="T26" fmla="*/ 718 w 971"/>
                <a:gd name="T27" fmla="*/ 398 h 940"/>
                <a:gd name="T28" fmla="*/ 740 w 971"/>
                <a:gd name="T29" fmla="*/ 284 h 940"/>
                <a:gd name="T30" fmla="*/ 644 w 971"/>
                <a:gd name="T31" fmla="*/ 219 h 940"/>
                <a:gd name="T32" fmla="*/ 644 w 971"/>
                <a:gd name="T33" fmla="*/ 219 h 940"/>
                <a:gd name="T34" fmla="*/ 644 w 971"/>
                <a:gd name="T35" fmla="*/ 21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940">
                  <a:moveTo>
                    <a:pt x="326" y="939"/>
                  </a:moveTo>
                  <a:cubicBezTo>
                    <a:pt x="247" y="940"/>
                    <a:pt x="172" y="908"/>
                    <a:pt x="116" y="852"/>
                  </a:cubicBezTo>
                  <a:cubicBezTo>
                    <a:pt x="0" y="736"/>
                    <a:pt x="0" y="547"/>
                    <a:pt x="116" y="431"/>
                  </a:cubicBezTo>
                  <a:cubicBezTo>
                    <a:pt x="433" y="113"/>
                    <a:pt x="433" y="113"/>
                    <a:pt x="433" y="113"/>
                  </a:cubicBezTo>
                  <a:cubicBezTo>
                    <a:pt x="546" y="0"/>
                    <a:pt x="742" y="1"/>
                    <a:pt x="855" y="113"/>
                  </a:cubicBezTo>
                  <a:cubicBezTo>
                    <a:pt x="971" y="230"/>
                    <a:pt x="971" y="418"/>
                    <a:pt x="855" y="535"/>
                  </a:cubicBezTo>
                  <a:cubicBezTo>
                    <a:pt x="537" y="852"/>
                    <a:pt x="537" y="852"/>
                    <a:pt x="537" y="852"/>
                  </a:cubicBezTo>
                  <a:cubicBezTo>
                    <a:pt x="481" y="908"/>
                    <a:pt x="406" y="940"/>
                    <a:pt x="326" y="939"/>
                  </a:cubicBezTo>
                  <a:close/>
                  <a:moveTo>
                    <a:pt x="644" y="219"/>
                  </a:moveTo>
                  <a:cubicBezTo>
                    <a:pt x="616" y="219"/>
                    <a:pt x="590" y="230"/>
                    <a:pt x="570" y="250"/>
                  </a:cubicBezTo>
                  <a:cubicBezTo>
                    <a:pt x="252" y="567"/>
                    <a:pt x="252" y="567"/>
                    <a:pt x="252" y="567"/>
                  </a:cubicBezTo>
                  <a:cubicBezTo>
                    <a:pt x="212" y="608"/>
                    <a:pt x="212" y="675"/>
                    <a:pt x="252" y="715"/>
                  </a:cubicBezTo>
                  <a:cubicBezTo>
                    <a:pt x="292" y="755"/>
                    <a:pt x="361" y="755"/>
                    <a:pt x="400" y="715"/>
                  </a:cubicBezTo>
                  <a:cubicBezTo>
                    <a:pt x="718" y="398"/>
                    <a:pt x="718" y="398"/>
                    <a:pt x="718" y="398"/>
                  </a:cubicBezTo>
                  <a:cubicBezTo>
                    <a:pt x="748" y="368"/>
                    <a:pt x="757" y="323"/>
                    <a:pt x="740" y="284"/>
                  </a:cubicBezTo>
                  <a:cubicBezTo>
                    <a:pt x="724" y="245"/>
                    <a:pt x="686" y="219"/>
                    <a:pt x="644" y="219"/>
                  </a:cubicBezTo>
                  <a:close/>
                  <a:moveTo>
                    <a:pt x="644" y="219"/>
                  </a:moveTo>
                  <a:cubicBezTo>
                    <a:pt x="644" y="219"/>
                    <a:pt x="644" y="219"/>
                    <a:pt x="644" y="219"/>
                  </a:cubicBezTo>
                </a:path>
              </a:pathLst>
            </a:custGeom>
            <a:grpFill/>
            <a:ln>
              <a:noFill/>
            </a:ln>
          </p:spPr>
          <p:txBody>
            <a:bodyPr/>
            <a:lstStyle/>
            <a:p>
              <a:pPr>
                <a:defRPr/>
              </a:pPr>
              <a:endParaRPr lang="zh-CN" altLang="en-US" sz="990"/>
            </a:p>
          </p:txBody>
        </p:sp>
        <p:sp>
          <p:nvSpPr>
            <p:cNvPr id="58" name="Freeform 24"/>
            <p:cNvSpPr>
              <a:spLocks noEditPoints="1"/>
            </p:cNvSpPr>
            <p:nvPr/>
          </p:nvSpPr>
          <p:spPr bwMode="auto">
            <a:xfrm>
              <a:off x="15644813" y="3719513"/>
              <a:ext cx="204788" cy="198438"/>
            </a:xfrm>
            <a:custGeom>
              <a:avLst/>
              <a:gdLst>
                <a:gd name="T0" fmla="*/ 327 w 972"/>
                <a:gd name="T1" fmla="*/ 939 h 939"/>
                <a:gd name="T2" fmla="*/ 116 w 972"/>
                <a:gd name="T3" fmla="*/ 852 h 939"/>
                <a:gd name="T4" fmla="*/ 116 w 972"/>
                <a:gd name="T5" fmla="*/ 430 h 939"/>
                <a:gd name="T6" fmla="*/ 434 w 972"/>
                <a:gd name="T7" fmla="*/ 113 h 939"/>
                <a:gd name="T8" fmla="*/ 856 w 972"/>
                <a:gd name="T9" fmla="*/ 113 h 939"/>
                <a:gd name="T10" fmla="*/ 856 w 972"/>
                <a:gd name="T11" fmla="*/ 534 h 939"/>
                <a:gd name="T12" fmla="*/ 538 w 972"/>
                <a:gd name="T13" fmla="*/ 852 h 939"/>
                <a:gd name="T14" fmla="*/ 327 w 972"/>
                <a:gd name="T15" fmla="*/ 939 h 939"/>
                <a:gd name="T16" fmla="*/ 645 w 972"/>
                <a:gd name="T17" fmla="*/ 219 h 939"/>
                <a:gd name="T18" fmla="*/ 571 w 972"/>
                <a:gd name="T19" fmla="*/ 250 h 939"/>
                <a:gd name="T20" fmla="*/ 253 w 972"/>
                <a:gd name="T21" fmla="*/ 567 h 939"/>
                <a:gd name="T22" fmla="*/ 253 w 972"/>
                <a:gd name="T23" fmla="*/ 715 h 939"/>
                <a:gd name="T24" fmla="*/ 401 w 972"/>
                <a:gd name="T25" fmla="*/ 715 h 939"/>
                <a:gd name="T26" fmla="*/ 719 w 972"/>
                <a:gd name="T27" fmla="*/ 398 h 939"/>
                <a:gd name="T28" fmla="*/ 741 w 972"/>
                <a:gd name="T29" fmla="*/ 284 h 939"/>
                <a:gd name="T30" fmla="*/ 645 w 972"/>
                <a:gd name="T31" fmla="*/ 219 h 939"/>
                <a:gd name="T32" fmla="*/ 645 w 972"/>
                <a:gd name="T33" fmla="*/ 219 h 939"/>
                <a:gd name="T34" fmla="*/ 645 w 972"/>
                <a:gd name="T35" fmla="*/ 219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2" h="939">
                  <a:moveTo>
                    <a:pt x="327" y="939"/>
                  </a:moveTo>
                  <a:cubicBezTo>
                    <a:pt x="248" y="939"/>
                    <a:pt x="172" y="908"/>
                    <a:pt x="116" y="852"/>
                  </a:cubicBezTo>
                  <a:cubicBezTo>
                    <a:pt x="0" y="735"/>
                    <a:pt x="0" y="547"/>
                    <a:pt x="116" y="430"/>
                  </a:cubicBezTo>
                  <a:cubicBezTo>
                    <a:pt x="434" y="113"/>
                    <a:pt x="434" y="113"/>
                    <a:pt x="434" y="113"/>
                  </a:cubicBezTo>
                  <a:cubicBezTo>
                    <a:pt x="547" y="1"/>
                    <a:pt x="742" y="0"/>
                    <a:pt x="856" y="113"/>
                  </a:cubicBezTo>
                  <a:cubicBezTo>
                    <a:pt x="972" y="229"/>
                    <a:pt x="972" y="418"/>
                    <a:pt x="856" y="534"/>
                  </a:cubicBezTo>
                  <a:cubicBezTo>
                    <a:pt x="538" y="852"/>
                    <a:pt x="538" y="852"/>
                    <a:pt x="538" y="852"/>
                  </a:cubicBezTo>
                  <a:cubicBezTo>
                    <a:pt x="482" y="908"/>
                    <a:pt x="406" y="939"/>
                    <a:pt x="327" y="939"/>
                  </a:cubicBezTo>
                  <a:close/>
                  <a:moveTo>
                    <a:pt x="645" y="219"/>
                  </a:moveTo>
                  <a:cubicBezTo>
                    <a:pt x="617" y="219"/>
                    <a:pt x="591" y="230"/>
                    <a:pt x="571" y="250"/>
                  </a:cubicBezTo>
                  <a:cubicBezTo>
                    <a:pt x="253" y="567"/>
                    <a:pt x="253" y="567"/>
                    <a:pt x="253" y="567"/>
                  </a:cubicBezTo>
                  <a:cubicBezTo>
                    <a:pt x="212" y="608"/>
                    <a:pt x="212" y="674"/>
                    <a:pt x="253" y="715"/>
                  </a:cubicBezTo>
                  <a:cubicBezTo>
                    <a:pt x="293" y="755"/>
                    <a:pt x="361" y="755"/>
                    <a:pt x="401" y="715"/>
                  </a:cubicBezTo>
                  <a:cubicBezTo>
                    <a:pt x="719" y="398"/>
                    <a:pt x="719" y="398"/>
                    <a:pt x="719" y="398"/>
                  </a:cubicBezTo>
                  <a:cubicBezTo>
                    <a:pt x="749" y="368"/>
                    <a:pt x="757" y="323"/>
                    <a:pt x="741" y="284"/>
                  </a:cubicBezTo>
                  <a:cubicBezTo>
                    <a:pt x="725" y="245"/>
                    <a:pt x="687" y="219"/>
                    <a:pt x="645" y="219"/>
                  </a:cubicBezTo>
                  <a:close/>
                  <a:moveTo>
                    <a:pt x="645" y="219"/>
                  </a:moveTo>
                  <a:cubicBezTo>
                    <a:pt x="645" y="219"/>
                    <a:pt x="645" y="219"/>
                    <a:pt x="645" y="219"/>
                  </a:cubicBezTo>
                </a:path>
              </a:pathLst>
            </a:custGeom>
            <a:grpFill/>
            <a:ln>
              <a:noFill/>
            </a:ln>
          </p:spPr>
          <p:txBody>
            <a:bodyPr/>
            <a:lstStyle/>
            <a:p>
              <a:pPr>
                <a:defRPr/>
              </a:pPr>
              <a:endParaRPr lang="zh-CN" altLang="en-US" sz="990"/>
            </a:p>
          </p:txBody>
        </p:sp>
        <p:sp>
          <p:nvSpPr>
            <p:cNvPr id="59" name="Freeform 25"/>
            <p:cNvSpPr>
              <a:spLocks noEditPoints="1"/>
            </p:cNvSpPr>
            <p:nvPr/>
          </p:nvSpPr>
          <p:spPr bwMode="auto">
            <a:xfrm>
              <a:off x="15627350" y="3375025"/>
              <a:ext cx="282575" cy="603250"/>
            </a:xfrm>
            <a:custGeom>
              <a:avLst/>
              <a:gdLst>
                <a:gd name="T0" fmla="*/ 690 w 1334"/>
                <a:gd name="T1" fmla="*/ 2856 h 2856"/>
                <a:gd name="T2" fmla="*/ 479 w 1334"/>
                <a:gd name="T3" fmla="*/ 2769 h 2856"/>
                <a:gd name="T4" fmla="*/ 479 w 1334"/>
                <a:gd name="T5" fmla="*/ 2347 h 2856"/>
                <a:gd name="T6" fmla="*/ 797 w 1334"/>
                <a:gd name="T7" fmla="*/ 2030 h 2856"/>
                <a:gd name="T8" fmla="*/ 1218 w 1334"/>
                <a:gd name="T9" fmla="*/ 2029 h 2856"/>
                <a:gd name="T10" fmla="*/ 1218 w 1334"/>
                <a:gd name="T11" fmla="*/ 2451 h 2856"/>
                <a:gd name="T12" fmla="*/ 901 w 1334"/>
                <a:gd name="T13" fmla="*/ 2769 h 2856"/>
                <a:gd name="T14" fmla="*/ 690 w 1334"/>
                <a:gd name="T15" fmla="*/ 2856 h 2856"/>
                <a:gd name="T16" fmla="*/ 1008 w 1334"/>
                <a:gd name="T17" fmla="*/ 2136 h 2856"/>
                <a:gd name="T18" fmla="*/ 934 w 1334"/>
                <a:gd name="T19" fmla="*/ 2166 h 2856"/>
                <a:gd name="T20" fmla="*/ 616 w 1334"/>
                <a:gd name="T21" fmla="*/ 2484 h 2856"/>
                <a:gd name="T22" fmla="*/ 616 w 1334"/>
                <a:gd name="T23" fmla="*/ 2632 h 2856"/>
                <a:gd name="T24" fmla="*/ 764 w 1334"/>
                <a:gd name="T25" fmla="*/ 2632 h 2856"/>
                <a:gd name="T26" fmla="*/ 1082 w 1334"/>
                <a:gd name="T27" fmla="*/ 2314 h 2856"/>
                <a:gd name="T28" fmla="*/ 1104 w 1334"/>
                <a:gd name="T29" fmla="*/ 2200 h 2856"/>
                <a:gd name="T30" fmla="*/ 1008 w 1334"/>
                <a:gd name="T31" fmla="*/ 2136 h 2856"/>
                <a:gd name="T32" fmla="*/ 327 w 1334"/>
                <a:gd name="T33" fmla="*/ 1099 h 2856"/>
                <a:gd name="T34" fmla="*/ 116 w 1334"/>
                <a:gd name="T35" fmla="*/ 1012 h 2856"/>
                <a:gd name="T36" fmla="*/ 116 w 1334"/>
                <a:gd name="T37" fmla="*/ 591 h 2856"/>
                <a:gd name="T38" fmla="*/ 711 w 1334"/>
                <a:gd name="T39" fmla="*/ 32 h 2856"/>
                <a:gd name="T40" fmla="*/ 805 w 1334"/>
                <a:gd name="T41" fmla="*/ 10 h 2856"/>
                <a:gd name="T42" fmla="*/ 872 w 1334"/>
                <a:gd name="T43" fmla="*/ 81 h 2856"/>
                <a:gd name="T44" fmla="*/ 843 w 1334"/>
                <a:gd name="T45" fmla="*/ 173 h 2856"/>
                <a:gd name="T46" fmla="*/ 250 w 1334"/>
                <a:gd name="T47" fmla="*/ 730 h 2856"/>
                <a:gd name="T48" fmla="*/ 253 w 1334"/>
                <a:gd name="T49" fmla="*/ 875 h 2856"/>
                <a:gd name="T50" fmla="*/ 401 w 1334"/>
                <a:gd name="T51" fmla="*/ 875 h 2856"/>
                <a:gd name="T52" fmla="*/ 758 w 1334"/>
                <a:gd name="T53" fmla="*/ 568 h 2856"/>
                <a:gd name="T54" fmla="*/ 894 w 1334"/>
                <a:gd name="T55" fmla="*/ 578 h 2856"/>
                <a:gd name="T56" fmla="*/ 884 w 1334"/>
                <a:gd name="T57" fmla="*/ 714 h 2856"/>
                <a:gd name="T58" fmla="*/ 532 w 1334"/>
                <a:gd name="T59" fmla="*/ 1017 h 2856"/>
                <a:gd name="T60" fmla="*/ 327 w 1334"/>
                <a:gd name="T61" fmla="*/ 1099 h 2856"/>
                <a:gd name="T62" fmla="*/ 327 w 1334"/>
                <a:gd name="T63" fmla="*/ 1099 h 2856"/>
                <a:gd name="T64" fmla="*/ 327 w 1334"/>
                <a:gd name="T65" fmla="*/ 1099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2856">
                  <a:moveTo>
                    <a:pt x="690" y="2856"/>
                  </a:moveTo>
                  <a:cubicBezTo>
                    <a:pt x="611" y="2856"/>
                    <a:pt x="535" y="2825"/>
                    <a:pt x="479" y="2769"/>
                  </a:cubicBezTo>
                  <a:cubicBezTo>
                    <a:pt x="363" y="2652"/>
                    <a:pt x="363" y="2464"/>
                    <a:pt x="479" y="2347"/>
                  </a:cubicBezTo>
                  <a:cubicBezTo>
                    <a:pt x="797" y="2030"/>
                    <a:pt x="797" y="2030"/>
                    <a:pt x="797" y="2030"/>
                  </a:cubicBezTo>
                  <a:cubicBezTo>
                    <a:pt x="909" y="1917"/>
                    <a:pt x="1105" y="1917"/>
                    <a:pt x="1218" y="2029"/>
                  </a:cubicBezTo>
                  <a:cubicBezTo>
                    <a:pt x="1334" y="2146"/>
                    <a:pt x="1334" y="2334"/>
                    <a:pt x="1218" y="2451"/>
                  </a:cubicBezTo>
                  <a:cubicBezTo>
                    <a:pt x="901" y="2769"/>
                    <a:pt x="901" y="2769"/>
                    <a:pt x="901" y="2769"/>
                  </a:cubicBezTo>
                  <a:cubicBezTo>
                    <a:pt x="845" y="2825"/>
                    <a:pt x="769" y="2856"/>
                    <a:pt x="690" y="2856"/>
                  </a:cubicBezTo>
                  <a:close/>
                  <a:moveTo>
                    <a:pt x="1008" y="2136"/>
                  </a:moveTo>
                  <a:cubicBezTo>
                    <a:pt x="980" y="2136"/>
                    <a:pt x="953" y="2146"/>
                    <a:pt x="934" y="2166"/>
                  </a:cubicBezTo>
                  <a:cubicBezTo>
                    <a:pt x="616" y="2484"/>
                    <a:pt x="616" y="2484"/>
                    <a:pt x="616" y="2484"/>
                  </a:cubicBezTo>
                  <a:cubicBezTo>
                    <a:pt x="575" y="2525"/>
                    <a:pt x="575" y="2591"/>
                    <a:pt x="616" y="2632"/>
                  </a:cubicBezTo>
                  <a:cubicBezTo>
                    <a:pt x="656" y="2671"/>
                    <a:pt x="724" y="2671"/>
                    <a:pt x="764" y="2632"/>
                  </a:cubicBezTo>
                  <a:cubicBezTo>
                    <a:pt x="1082" y="2314"/>
                    <a:pt x="1082" y="2314"/>
                    <a:pt x="1082" y="2314"/>
                  </a:cubicBezTo>
                  <a:cubicBezTo>
                    <a:pt x="1111" y="2284"/>
                    <a:pt x="1120" y="2239"/>
                    <a:pt x="1104" y="2200"/>
                  </a:cubicBezTo>
                  <a:cubicBezTo>
                    <a:pt x="1088" y="2161"/>
                    <a:pt x="1050" y="2136"/>
                    <a:pt x="1008" y="2136"/>
                  </a:cubicBezTo>
                  <a:close/>
                  <a:moveTo>
                    <a:pt x="327" y="1099"/>
                  </a:moveTo>
                  <a:cubicBezTo>
                    <a:pt x="248" y="1100"/>
                    <a:pt x="172" y="1068"/>
                    <a:pt x="116" y="1012"/>
                  </a:cubicBezTo>
                  <a:cubicBezTo>
                    <a:pt x="0" y="896"/>
                    <a:pt x="0" y="707"/>
                    <a:pt x="116" y="591"/>
                  </a:cubicBezTo>
                  <a:cubicBezTo>
                    <a:pt x="711" y="32"/>
                    <a:pt x="711" y="32"/>
                    <a:pt x="711" y="32"/>
                  </a:cubicBezTo>
                  <a:cubicBezTo>
                    <a:pt x="737" y="9"/>
                    <a:pt x="772" y="0"/>
                    <a:pt x="805" y="10"/>
                  </a:cubicBezTo>
                  <a:cubicBezTo>
                    <a:pt x="838" y="20"/>
                    <a:pt x="864" y="47"/>
                    <a:pt x="872" y="81"/>
                  </a:cubicBezTo>
                  <a:cubicBezTo>
                    <a:pt x="879" y="114"/>
                    <a:pt x="869" y="150"/>
                    <a:pt x="843" y="173"/>
                  </a:cubicBezTo>
                  <a:cubicBezTo>
                    <a:pt x="250" y="730"/>
                    <a:pt x="250" y="730"/>
                    <a:pt x="250" y="730"/>
                  </a:cubicBezTo>
                  <a:cubicBezTo>
                    <a:pt x="212" y="768"/>
                    <a:pt x="212" y="835"/>
                    <a:pt x="253" y="875"/>
                  </a:cubicBezTo>
                  <a:cubicBezTo>
                    <a:pt x="292" y="915"/>
                    <a:pt x="361" y="915"/>
                    <a:pt x="401" y="875"/>
                  </a:cubicBezTo>
                  <a:cubicBezTo>
                    <a:pt x="758" y="568"/>
                    <a:pt x="758" y="568"/>
                    <a:pt x="758" y="568"/>
                  </a:cubicBezTo>
                  <a:cubicBezTo>
                    <a:pt x="798" y="533"/>
                    <a:pt x="859" y="537"/>
                    <a:pt x="894" y="578"/>
                  </a:cubicBezTo>
                  <a:cubicBezTo>
                    <a:pt x="929" y="618"/>
                    <a:pt x="924" y="679"/>
                    <a:pt x="884" y="714"/>
                  </a:cubicBezTo>
                  <a:cubicBezTo>
                    <a:pt x="532" y="1017"/>
                    <a:pt x="532" y="1017"/>
                    <a:pt x="532" y="1017"/>
                  </a:cubicBezTo>
                  <a:cubicBezTo>
                    <a:pt x="481" y="1068"/>
                    <a:pt x="406" y="1099"/>
                    <a:pt x="327" y="1099"/>
                  </a:cubicBezTo>
                  <a:close/>
                  <a:moveTo>
                    <a:pt x="327" y="1099"/>
                  </a:moveTo>
                  <a:cubicBezTo>
                    <a:pt x="327" y="1099"/>
                    <a:pt x="327" y="1099"/>
                    <a:pt x="327" y="1099"/>
                  </a:cubicBezTo>
                </a:path>
              </a:pathLst>
            </a:custGeom>
            <a:grpFill/>
            <a:ln>
              <a:noFill/>
            </a:ln>
          </p:spPr>
          <p:txBody>
            <a:bodyPr/>
            <a:lstStyle/>
            <a:p>
              <a:pPr>
                <a:defRPr/>
              </a:pPr>
              <a:endParaRPr lang="zh-CN" altLang="en-US" sz="990"/>
            </a:p>
          </p:txBody>
        </p:sp>
      </p:grpSp>
      <p:grpSp>
        <p:nvGrpSpPr>
          <p:cNvPr id="60" name="组合 59"/>
          <p:cNvGrpSpPr/>
          <p:nvPr/>
        </p:nvGrpSpPr>
        <p:grpSpPr>
          <a:xfrm>
            <a:off x="5563963" y="2724072"/>
            <a:ext cx="394147" cy="368034"/>
            <a:chOff x="28070175" y="3262313"/>
            <a:chExt cx="766763" cy="715962"/>
          </a:xfrm>
          <a:solidFill>
            <a:srgbClr val="00CCFF"/>
          </a:solidFill>
        </p:grpSpPr>
        <p:sp>
          <p:nvSpPr>
            <p:cNvPr id="61" name="Freeform 29"/>
            <p:cNvSpPr>
              <a:spLocks noEditPoints="1"/>
            </p:cNvSpPr>
            <p:nvPr/>
          </p:nvSpPr>
          <p:spPr bwMode="auto">
            <a:xfrm>
              <a:off x="28070175" y="3262313"/>
              <a:ext cx="754063" cy="668337"/>
            </a:xfrm>
            <a:custGeom>
              <a:avLst/>
              <a:gdLst>
                <a:gd name="T0" fmla="*/ 475 w 475"/>
                <a:gd name="T1" fmla="*/ 181 h 421"/>
                <a:gd name="T2" fmla="*/ 369 w 475"/>
                <a:gd name="T3" fmla="*/ 0 h 421"/>
                <a:gd name="T4" fmla="*/ 123 w 475"/>
                <a:gd name="T5" fmla="*/ 0 h 421"/>
                <a:gd name="T6" fmla="*/ 0 w 475"/>
                <a:gd name="T7" fmla="*/ 211 h 421"/>
                <a:gd name="T8" fmla="*/ 123 w 475"/>
                <a:gd name="T9" fmla="*/ 421 h 421"/>
                <a:gd name="T10" fmla="*/ 181 w 475"/>
                <a:gd name="T11" fmla="*/ 421 h 421"/>
                <a:gd name="T12" fmla="*/ 181 w 475"/>
                <a:gd name="T13" fmla="*/ 391 h 421"/>
                <a:gd name="T14" fmla="*/ 141 w 475"/>
                <a:gd name="T15" fmla="*/ 391 h 421"/>
                <a:gd name="T16" fmla="*/ 35 w 475"/>
                <a:gd name="T17" fmla="*/ 211 h 421"/>
                <a:gd name="T18" fmla="*/ 140 w 475"/>
                <a:gd name="T19" fmla="*/ 30 h 421"/>
                <a:gd name="T20" fmla="*/ 352 w 475"/>
                <a:gd name="T21" fmla="*/ 30 h 421"/>
                <a:gd name="T22" fmla="*/ 440 w 475"/>
                <a:gd name="T23" fmla="*/ 181 h 421"/>
                <a:gd name="T24" fmla="*/ 475 w 475"/>
                <a:gd name="T25" fmla="*/ 181 h 421"/>
                <a:gd name="T26" fmla="*/ 475 w 475"/>
                <a:gd name="T27" fmla="*/ 181 h 421"/>
                <a:gd name="T28" fmla="*/ 475 w 475"/>
                <a:gd name="T29" fmla="*/ 18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421">
                  <a:moveTo>
                    <a:pt x="475" y="181"/>
                  </a:moveTo>
                  <a:lnTo>
                    <a:pt x="369" y="0"/>
                  </a:lnTo>
                  <a:lnTo>
                    <a:pt x="123" y="0"/>
                  </a:lnTo>
                  <a:lnTo>
                    <a:pt x="0" y="211"/>
                  </a:lnTo>
                  <a:lnTo>
                    <a:pt x="123" y="421"/>
                  </a:lnTo>
                  <a:lnTo>
                    <a:pt x="181" y="421"/>
                  </a:lnTo>
                  <a:lnTo>
                    <a:pt x="181" y="391"/>
                  </a:lnTo>
                  <a:lnTo>
                    <a:pt x="141" y="391"/>
                  </a:lnTo>
                  <a:lnTo>
                    <a:pt x="35" y="211"/>
                  </a:lnTo>
                  <a:lnTo>
                    <a:pt x="140" y="30"/>
                  </a:lnTo>
                  <a:lnTo>
                    <a:pt x="352" y="30"/>
                  </a:lnTo>
                  <a:lnTo>
                    <a:pt x="440" y="181"/>
                  </a:lnTo>
                  <a:lnTo>
                    <a:pt x="475" y="181"/>
                  </a:lnTo>
                  <a:close/>
                  <a:moveTo>
                    <a:pt x="475" y="181"/>
                  </a:moveTo>
                  <a:lnTo>
                    <a:pt x="475" y="181"/>
                  </a:lnTo>
                  <a:close/>
                </a:path>
              </a:pathLst>
            </a:custGeom>
            <a:grpFill/>
            <a:ln>
              <a:noFill/>
            </a:ln>
          </p:spPr>
          <p:txBody>
            <a:bodyPr/>
            <a:lstStyle/>
            <a:p>
              <a:pPr>
                <a:defRPr/>
              </a:pPr>
              <a:endParaRPr lang="zh-CN" altLang="en-US" sz="990"/>
            </a:p>
          </p:txBody>
        </p:sp>
        <p:sp>
          <p:nvSpPr>
            <p:cNvPr id="62" name="Freeform 30"/>
            <p:cNvSpPr>
              <a:spLocks noEditPoints="1"/>
            </p:cNvSpPr>
            <p:nvPr/>
          </p:nvSpPr>
          <p:spPr bwMode="auto">
            <a:xfrm>
              <a:off x="28070175" y="3262313"/>
              <a:ext cx="754063" cy="668337"/>
            </a:xfrm>
            <a:custGeom>
              <a:avLst/>
              <a:gdLst>
                <a:gd name="T0" fmla="*/ 475 w 475"/>
                <a:gd name="T1" fmla="*/ 181 h 421"/>
                <a:gd name="T2" fmla="*/ 369 w 475"/>
                <a:gd name="T3" fmla="*/ 0 h 421"/>
                <a:gd name="T4" fmla="*/ 123 w 475"/>
                <a:gd name="T5" fmla="*/ 0 h 421"/>
                <a:gd name="T6" fmla="*/ 0 w 475"/>
                <a:gd name="T7" fmla="*/ 211 h 421"/>
                <a:gd name="T8" fmla="*/ 123 w 475"/>
                <a:gd name="T9" fmla="*/ 421 h 421"/>
                <a:gd name="T10" fmla="*/ 181 w 475"/>
                <a:gd name="T11" fmla="*/ 421 h 421"/>
                <a:gd name="T12" fmla="*/ 181 w 475"/>
                <a:gd name="T13" fmla="*/ 391 h 421"/>
                <a:gd name="T14" fmla="*/ 141 w 475"/>
                <a:gd name="T15" fmla="*/ 391 h 421"/>
                <a:gd name="T16" fmla="*/ 35 w 475"/>
                <a:gd name="T17" fmla="*/ 211 h 421"/>
                <a:gd name="T18" fmla="*/ 140 w 475"/>
                <a:gd name="T19" fmla="*/ 30 h 421"/>
                <a:gd name="T20" fmla="*/ 352 w 475"/>
                <a:gd name="T21" fmla="*/ 30 h 421"/>
                <a:gd name="T22" fmla="*/ 440 w 475"/>
                <a:gd name="T23" fmla="*/ 181 h 421"/>
                <a:gd name="T24" fmla="*/ 475 w 475"/>
                <a:gd name="T25" fmla="*/ 181 h 421"/>
                <a:gd name="T26" fmla="*/ 475 w 475"/>
                <a:gd name="T27" fmla="*/ 181 h 421"/>
                <a:gd name="T28" fmla="*/ 475 w 475"/>
                <a:gd name="T29" fmla="*/ 18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421">
                  <a:moveTo>
                    <a:pt x="475" y="181"/>
                  </a:moveTo>
                  <a:lnTo>
                    <a:pt x="369" y="0"/>
                  </a:lnTo>
                  <a:lnTo>
                    <a:pt x="123" y="0"/>
                  </a:lnTo>
                  <a:lnTo>
                    <a:pt x="0" y="211"/>
                  </a:lnTo>
                  <a:lnTo>
                    <a:pt x="123" y="421"/>
                  </a:lnTo>
                  <a:lnTo>
                    <a:pt x="181" y="421"/>
                  </a:lnTo>
                  <a:lnTo>
                    <a:pt x="181" y="391"/>
                  </a:lnTo>
                  <a:lnTo>
                    <a:pt x="141" y="391"/>
                  </a:lnTo>
                  <a:lnTo>
                    <a:pt x="35" y="211"/>
                  </a:lnTo>
                  <a:lnTo>
                    <a:pt x="140" y="30"/>
                  </a:lnTo>
                  <a:lnTo>
                    <a:pt x="352" y="30"/>
                  </a:lnTo>
                  <a:lnTo>
                    <a:pt x="440" y="181"/>
                  </a:lnTo>
                  <a:lnTo>
                    <a:pt x="475" y="181"/>
                  </a:lnTo>
                  <a:moveTo>
                    <a:pt x="475" y="181"/>
                  </a:moveTo>
                  <a:lnTo>
                    <a:pt x="475" y="181"/>
                  </a:lnTo>
                </a:path>
              </a:pathLst>
            </a:custGeom>
            <a:grpFill/>
            <a:ln>
              <a:noFill/>
            </a:ln>
          </p:spPr>
          <p:txBody>
            <a:bodyPr/>
            <a:lstStyle/>
            <a:p>
              <a:pPr>
                <a:defRPr/>
              </a:pPr>
              <a:endParaRPr lang="zh-CN" altLang="en-US" sz="990"/>
            </a:p>
          </p:txBody>
        </p:sp>
        <p:sp>
          <p:nvSpPr>
            <p:cNvPr id="63" name="Freeform 31"/>
            <p:cNvSpPr>
              <a:spLocks noEditPoints="1"/>
            </p:cNvSpPr>
            <p:nvPr/>
          </p:nvSpPr>
          <p:spPr bwMode="auto">
            <a:xfrm>
              <a:off x="28251150" y="3395663"/>
              <a:ext cx="368300" cy="366712"/>
            </a:xfrm>
            <a:custGeom>
              <a:avLst/>
              <a:gdLst>
                <a:gd name="T0" fmla="*/ 355 w 1226"/>
                <a:gd name="T1" fmla="*/ 1226 h 1226"/>
                <a:gd name="T2" fmla="*/ 46 w 1226"/>
                <a:gd name="T3" fmla="*/ 564 h 1226"/>
                <a:gd name="T4" fmla="*/ 563 w 1226"/>
                <a:gd name="T5" fmla="*/ 47 h 1226"/>
                <a:gd name="T6" fmla="*/ 1226 w 1226"/>
                <a:gd name="T7" fmla="*/ 355 h 1226"/>
                <a:gd name="T8" fmla="*/ 1030 w 1226"/>
                <a:gd name="T9" fmla="*/ 355 h 1226"/>
                <a:gd name="T10" fmla="*/ 558 w 1226"/>
                <a:gd name="T11" fmla="*/ 210 h 1226"/>
                <a:gd name="T12" fmla="*/ 209 w 1226"/>
                <a:gd name="T13" fmla="*/ 559 h 1226"/>
                <a:gd name="T14" fmla="*/ 354 w 1226"/>
                <a:gd name="T15" fmla="*/ 1031 h 1226"/>
                <a:gd name="T16" fmla="*/ 354 w 1226"/>
                <a:gd name="T17" fmla="*/ 1226 h 1226"/>
                <a:gd name="T18" fmla="*/ 355 w 1226"/>
                <a:gd name="T19" fmla="*/ 1226 h 1226"/>
                <a:gd name="T20" fmla="*/ 355 w 1226"/>
                <a:gd name="T21" fmla="*/ 1226 h 1226"/>
                <a:gd name="T22" fmla="*/ 355 w 1226"/>
                <a:gd name="T23"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6" h="1226">
                  <a:moveTo>
                    <a:pt x="355" y="1226"/>
                  </a:moveTo>
                  <a:cubicBezTo>
                    <a:pt x="123" y="1092"/>
                    <a:pt x="0" y="827"/>
                    <a:pt x="46" y="564"/>
                  </a:cubicBezTo>
                  <a:cubicBezTo>
                    <a:pt x="93" y="300"/>
                    <a:pt x="299" y="93"/>
                    <a:pt x="563" y="47"/>
                  </a:cubicBezTo>
                  <a:cubicBezTo>
                    <a:pt x="827" y="0"/>
                    <a:pt x="1092" y="124"/>
                    <a:pt x="1226" y="355"/>
                  </a:cubicBezTo>
                  <a:cubicBezTo>
                    <a:pt x="1030" y="355"/>
                    <a:pt x="1030" y="355"/>
                    <a:pt x="1030" y="355"/>
                  </a:cubicBezTo>
                  <a:cubicBezTo>
                    <a:pt x="912" y="223"/>
                    <a:pt x="730" y="167"/>
                    <a:pt x="558" y="210"/>
                  </a:cubicBezTo>
                  <a:cubicBezTo>
                    <a:pt x="386" y="253"/>
                    <a:pt x="252" y="387"/>
                    <a:pt x="209" y="559"/>
                  </a:cubicBezTo>
                  <a:cubicBezTo>
                    <a:pt x="166" y="731"/>
                    <a:pt x="222" y="913"/>
                    <a:pt x="354" y="1031"/>
                  </a:cubicBezTo>
                  <a:cubicBezTo>
                    <a:pt x="354" y="1226"/>
                    <a:pt x="354" y="1226"/>
                    <a:pt x="354" y="1226"/>
                  </a:cubicBezTo>
                  <a:lnTo>
                    <a:pt x="355" y="1226"/>
                  </a:lnTo>
                  <a:close/>
                  <a:moveTo>
                    <a:pt x="355" y="1226"/>
                  </a:moveTo>
                  <a:cubicBezTo>
                    <a:pt x="355" y="1226"/>
                    <a:pt x="355" y="1226"/>
                    <a:pt x="355" y="1226"/>
                  </a:cubicBezTo>
                </a:path>
              </a:pathLst>
            </a:custGeom>
            <a:grpFill/>
            <a:ln>
              <a:noFill/>
            </a:ln>
          </p:spPr>
          <p:txBody>
            <a:bodyPr/>
            <a:lstStyle/>
            <a:p>
              <a:pPr>
                <a:defRPr/>
              </a:pPr>
              <a:endParaRPr lang="zh-CN" altLang="en-US" sz="990"/>
            </a:p>
          </p:txBody>
        </p:sp>
        <p:sp>
          <p:nvSpPr>
            <p:cNvPr id="64" name="Freeform 32"/>
            <p:cNvSpPr>
              <a:spLocks noEditPoints="1"/>
            </p:cNvSpPr>
            <p:nvPr/>
          </p:nvSpPr>
          <p:spPr bwMode="auto">
            <a:xfrm>
              <a:off x="28405138" y="3549650"/>
              <a:ext cx="431800" cy="428625"/>
            </a:xfrm>
            <a:custGeom>
              <a:avLst/>
              <a:gdLst>
                <a:gd name="T0" fmla="*/ 1189 w 1435"/>
                <a:gd name="T1" fmla="*/ 400 h 1434"/>
                <a:gd name="T2" fmla="*/ 762 w 1435"/>
                <a:gd name="T3" fmla="*/ 159 h 1434"/>
                <a:gd name="T4" fmla="*/ 673 w 1435"/>
                <a:gd name="T5" fmla="*/ 159 h 1434"/>
                <a:gd name="T6" fmla="*/ 247 w 1435"/>
                <a:gd name="T7" fmla="*/ 400 h 1434"/>
                <a:gd name="T8" fmla="*/ 203 w 1435"/>
                <a:gd name="T9" fmla="*/ 474 h 1434"/>
                <a:gd name="T10" fmla="*/ 203 w 1435"/>
                <a:gd name="T11" fmla="*/ 960 h 1434"/>
                <a:gd name="T12" fmla="*/ 247 w 1435"/>
                <a:gd name="T13" fmla="*/ 1034 h 1434"/>
                <a:gd name="T14" fmla="*/ 673 w 1435"/>
                <a:gd name="T15" fmla="*/ 1275 h 1434"/>
                <a:gd name="T16" fmla="*/ 762 w 1435"/>
                <a:gd name="T17" fmla="*/ 1275 h 1434"/>
                <a:gd name="T18" fmla="*/ 1189 w 1435"/>
                <a:gd name="T19" fmla="*/ 1034 h 1434"/>
                <a:gd name="T20" fmla="*/ 1232 w 1435"/>
                <a:gd name="T21" fmla="*/ 960 h 1434"/>
                <a:gd name="T22" fmla="*/ 1232 w 1435"/>
                <a:gd name="T23" fmla="*/ 474 h 1434"/>
                <a:gd name="T24" fmla="*/ 1189 w 1435"/>
                <a:gd name="T25" fmla="*/ 400 h 1434"/>
                <a:gd name="T26" fmla="*/ 547 w 1435"/>
                <a:gd name="T27" fmla="*/ 0 h 1434"/>
                <a:gd name="T28" fmla="*/ 888 w 1435"/>
                <a:gd name="T29" fmla="*/ 0 h 1434"/>
                <a:gd name="T30" fmla="*/ 1138 w 1435"/>
                <a:gd name="T31" fmla="*/ 244 h 1434"/>
                <a:gd name="T32" fmla="*/ 1263 w 1435"/>
                <a:gd name="T33" fmla="*/ 212 h 1434"/>
                <a:gd name="T34" fmla="*/ 1435 w 1435"/>
                <a:gd name="T35" fmla="*/ 505 h 1434"/>
                <a:gd name="T36" fmla="*/ 1309 w 1435"/>
                <a:gd name="T37" fmla="*/ 717 h 1434"/>
                <a:gd name="T38" fmla="*/ 1435 w 1435"/>
                <a:gd name="T39" fmla="*/ 929 h 1434"/>
                <a:gd name="T40" fmla="*/ 1263 w 1435"/>
                <a:gd name="T41" fmla="*/ 1222 h 1434"/>
                <a:gd name="T42" fmla="*/ 1138 w 1435"/>
                <a:gd name="T43" fmla="*/ 1190 h 1434"/>
                <a:gd name="T44" fmla="*/ 888 w 1435"/>
                <a:gd name="T45" fmla="*/ 1434 h 1434"/>
                <a:gd name="T46" fmla="*/ 547 w 1435"/>
                <a:gd name="T47" fmla="*/ 1434 h 1434"/>
                <a:gd name="T48" fmla="*/ 296 w 1435"/>
                <a:gd name="T49" fmla="*/ 1190 h 1434"/>
                <a:gd name="T50" fmla="*/ 172 w 1435"/>
                <a:gd name="T51" fmla="*/ 1222 h 1434"/>
                <a:gd name="T52" fmla="*/ 0 w 1435"/>
                <a:gd name="T53" fmla="*/ 929 h 1434"/>
                <a:gd name="T54" fmla="*/ 126 w 1435"/>
                <a:gd name="T55" fmla="*/ 717 h 1434"/>
                <a:gd name="T56" fmla="*/ 0 w 1435"/>
                <a:gd name="T57" fmla="*/ 505 h 1434"/>
                <a:gd name="T58" fmla="*/ 172 w 1435"/>
                <a:gd name="T59" fmla="*/ 212 h 1434"/>
                <a:gd name="T60" fmla="*/ 297 w 1435"/>
                <a:gd name="T61" fmla="*/ 244 h 1434"/>
                <a:gd name="T62" fmla="*/ 547 w 1435"/>
                <a:gd name="T63" fmla="*/ 0 h 1434"/>
                <a:gd name="T64" fmla="*/ 547 w 1435"/>
                <a:gd name="T65" fmla="*/ 0 h 1434"/>
                <a:gd name="T66" fmla="*/ 547 w 1435"/>
                <a:gd name="T67" fmla="*/ 0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5" h="1434">
                  <a:moveTo>
                    <a:pt x="1189" y="400"/>
                  </a:moveTo>
                  <a:cubicBezTo>
                    <a:pt x="1009" y="423"/>
                    <a:pt x="836" y="325"/>
                    <a:pt x="762" y="159"/>
                  </a:cubicBezTo>
                  <a:cubicBezTo>
                    <a:pt x="673" y="159"/>
                    <a:pt x="673" y="159"/>
                    <a:pt x="673" y="159"/>
                  </a:cubicBezTo>
                  <a:cubicBezTo>
                    <a:pt x="600" y="325"/>
                    <a:pt x="427" y="423"/>
                    <a:pt x="247" y="400"/>
                  </a:cubicBezTo>
                  <a:cubicBezTo>
                    <a:pt x="203" y="474"/>
                    <a:pt x="203" y="474"/>
                    <a:pt x="203" y="474"/>
                  </a:cubicBezTo>
                  <a:cubicBezTo>
                    <a:pt x="313" y="617"/>
                    <a:pt x="313" y="816"/>
                    <a:pt x="203" y="960"/>
                  </a:cubicBezTo>
                  <a:cubicBezTo>
                    <a:pt x="247" y="1034"/>
                    <a:pt x="247" y="1034"/>
                    <a:pt x="247" y="1034"/>
                  </a:cubicBezTo>
                  <a:cubicBezTo>
                    <a:pt x="427" y="1011"/>
                    <a:pt x="600" y="1110"/>
                    <a:pt x="673" y="1275"/>
                  </a:cubicBezTo>
                  <a:cubicBezTo>
                    <a:pt x="762" y="1275"/>
                    <a:pt x="762" y="1275"/>
                    <a:pt x="762" y="1275"/>
                  </a:cubicBezTo>
                  <a:cubicBezTo>
                    <a:pt x="836" y="1109"/>
                    <a:pt x="1009" y="1011"/>
                    <a:pt x="1189" y="1034"/>
                  </a:cubicBezTo>
                  <a:cubicBezTo>
                    <a:pt x="1232" y="960"/>
                    <a:pt x="1232" y="960"/>
                    <a:pt x="1232" y="960"/>
                  </a:cubicBezTo>
                  <a:cubicBezTo>
                    <a:pt x="1122" y="817"/>
                    <a:pt x="1122" y="617"/>
                    <a:pt x="1232" y="474"/>
                  </a:cubicBezTo>
                  <a:lnTo>
                    <a:pt x="1189" y="400"/>
                  </a:lnTo>
                  <a:close/>
                  <a:moveTo>
                    <a:pt x="547" y="0"/>
                  </a:moveTo>
                  <a:cubicBezTo>
                    <a:pt x="888" y="0"/>
                    <a:pt x="888" y="0"/>
                    <a:pt x="888" y="0"/>
                  </a:cubicBezTo>
                  <a:cubicBezTo>
                    <a:pt x="888" y="135"/>
                    <a:pt x="1000" y="244"/>
                    <a:pt x="1138" y="244"/>
                  </a:cubicBezTo>
                  <a:cubicBezTo>
                    <a:pt x="1183" y="244"/>
                    <a:pt x="1226" y="232"/>
                    <a:pt x="1263" y="212"/>
                  </a:cubicBezTo>
                  <a:cubicBezTo>
                    <a:pt x="1435" y="505"/>
                    <a:pt x="1435" y="505"/>
                    <a:pt x="1435" y="505"/>
                  </a:cubicBezTo>
                  <a:cubicBezTo>
                    <a:pt x="1359" y="548"/>
                    <a:pt x="1309" y="627"/>
                    <a:pt x="1309" y="717"/>
                  </a:cubicBezTo>
                  <a:cubicBezTo>
                    <a:pt x="1309" y="808"/>
                    <a:pt x="1359" y="887"/>
                    <a:pt x="1435" y="929"/>
                  </a:cubicBezTo>
                  <a:cubicBezTo>
                    <a:pt x="1263" y="1222"/>
                    <a:pt x="1263" y="1222"/>
                    <a:pt x="1263" y="1222"/>
                  </a:cubicBezTo>
                  <a:cubicBezTo>
                    <a:pt x="1224" y="1201"/>
                    <a:pt x="1182" y="1190"/>
                    <a:pt x="1138" y="1190"/>
                  </a:cubicBezTo>
                  <a:cubicBezTo>
                    <a:pt x="1000" y="1190"/>
                    <a:pt x="888" y="1299"/>
                    <a:pt x="888" y="1434"/>
                  </a:cubicBezTo>
                  <a:cubicBezTo>
                    <a:pt x="547" y="1434"/>
                    <a:pt x="547" y="1434"/>
                    <a:pt x="547" y="1434"/>
                  </a:cubicBezTo>
                  <a:cubicBezTo>
                    <a:pt x="547" y="1299"/>
                    <a:pt x="435" y="1190"/>
                    <a:pt x="296" y="1190"/>
                  </a:cubicBezTo>
                  <a:cubicBezTo>
                    <a:pt x="251" y="1190"/>
                    <a:pt x="208" y="1202"/>
                    <a:pt x="172" y="1222"/>
                  </a:cubicBezTo>
                  <a:cubicBezTo>
                    <a:pt x="0" y="929"/>
                    <a:pt x="0" y="929"/>
                    <a:pt x="0" y="929"/>
                  </a:cubicBezTo>
                  <a:cubicBezTo>
                    <a:pt x="76" y="887"/>
                    <a:pt x="126" y="808"/>
                    <a:pt x="126" y="717"/>
                  </a:cubicBezTo>
                  <a:cubicBezTo>
                    <a:pt x="126" y="626"/>
                    <a:pt x="76" y="547"/>
                    <a:pt x="0" y="505"/>
                  </a:cubicBezTo>
                  <a:cubicBezTo>
                    <a:pt x="172" y="212"/>
                    <a:pt x="172" y="212"/>
                    <a:pt x="172" y="212"/>
                  </a:cubicBezTo>
                  <a:cubicBezTo>
                    <a:pt x="209" y="232"/>
                    <a:pt x="251" y="244"/>
                    <a:pt x="297" y="244"/>
                  </a:cubicBezTo>
                  <a:cubicBezTo>
                    <a:pt x="435" y="244"/>
                    <a:pt x="547" y="135"/>
                    <a:pt x="547" y="0"/>
                  </a:cubicBezTo>
                  <a:close/>
                  <a:moveTo>
                    <a:pt x="547" y="0"/>
                  </a:moveTo>
                  <a:cubicBezTo>
                    <a:pt x="547" y="0"/>
                    <a:pt x="547" y="0"/>
                    <a:pt x="547" y="0"/>
                  </a:cubicBezTo>
                </a:path>
              </a:pathLst>
            </a:custGeom>
            <a:grpFill/>
            <a:ln>
              <a:noFill/>
            </a:ln>
          </p:spPr>
          <p:txBody>
            <a:bodyPr/>
            <a:lstStyle/>
            <a:p>
              <a:pPr>
                <a:defRPr/>
              </a:pPr>
              <a:endParaRPr lang="zh-CN" altLang="en-US" sz="990"/>
            </a:p>
          </p:txBody>
        </p:sp>
        <p:sp>
          <p:nvSpPr>
            <p:cNvPr id="65" name="Freeform 33"/>
            <p:cNvSpPr>
              <a:spLocks noEditPoints="1"/>
            </p:cNvSpPr>
            <p:nvPr/>
          </p:nvSpPr>
          <p:spPr bwMode="auto">
            <a:xfrm>
              <a:off x="28549600" y="3692525"/>
              <a:ext cx="142875" cy="142875"/>
            </a:xfrm>
            <a:custGeom>
              <a:avLst/>
              <a:gdLst>
                <a:gd name="T0" fmla="*/ 239 w 478"/>
                <a:gd name="T1" fmla="*/ 319 h 478"/>
                <a:gd name="T2" fmla="*/ 318 w 478"/>
                <a:gd name="T3" fmla="*/ 239 h 478"/>
                <a:gd name="T4" fmla="*/ 239 w 478"/>
                <a:gd name="T5" fmla="*/ 159 h 478"/>
                <a:gd name="T6" fmla="*/ 159 w 478"/>
                <a:gd name="T7" fmla="*/ 239 h 478"/>
                <a:gd name="T8" fmla="*/ 239 w 478"/>
                <a:gd name="T9" fmla="*/ 319 h 478"/>
                <a:gd name="T10" fmla="*/ 239 w 478"/>
                <a:gd name="T11" fmla="*/ 478 h 478"/>
                <a:gd name="T12" fmla="*/ 0 w 478"/>
                <a:gd name="T13" fmla="*/ 239 h 478"/>
                <a:gd name="T14" fmla="*/ 239 w 478"/>
                <a:gd name="T15" fmla="*/ 0 h 478"/>
                <a:gd name="T16" fmla="*/ 478 w 478"/>
                <a:gd name="T17" fmla="*/ 239 h 478"/>
                <a:gd name="T18" fmla="*/ 239 w 478"/>
                <a:gd name="T19" fmla="*/ 478 h 478"/>
                <a:gd name="T20" fmla="*/ 239 w 478"/>
                <a:gd name="T21" fmla="*/ 478 h 478"/>
                <a:gd name="T22" fmla="*/ 239 w 478"/>
                <a:gd name="T23"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8" h="478">
                  <a:moveTo>
                    <a:pt x="239" y="319"/>
                  </a:moveTo>
                  <a:cubicBezTo>
                    <a:pt x="282" y="319"/>
                    <a:pt x="318" y="283"/>
                    <a:pt x="318" y="239"/>
                  </a:cubicBezTo>
                  <a:cubicBezTo>
                    <a:pt x="318" y="195"/>
                    <a:pt x="282" y="159"/>
                    <a:pt x="239" y="159"/>
                  </a:cubicBezTo>
                  <a:cubicBezTo>
                    <a:pt x="195" y="159"/>
                    <a:pt x="159" y="195"/>
                    <a:pt x="159" y="239"/>
                  </a:cubicBezTo>
                  <a:cubicBezTo>
                    <a:pt x="159" y="283"/>
                    <a:pt x="194" y="319"/>
                    <a:pt x="239" y="319"/>
                  </a:cubicBezTo>
                  <a:close/>
                  <a:moveTo>
                    <a:pt x="239" y="478"/>
                  </a:moveTo>
                  <a:cubicBezTo>
                    <a:pt x="106" y="478"/>
                    <a:pt x="0" y="371"/>
                    <a:pt x="0" y="239"/>
                  </a:cubicBezTo>
                  <a:cubicBezTo>
                    <a:pt x="0" y="107"/>
                    <a:pt x="106" y="0"/>
                    <a:pt x="239" y="0"/>
                  </a:cubicBezTo>
                  <a:cubicBezTo>
                    <a:pt x="371" y="0"/>
                    <a:pt x="478" y="107"/>
                    <a:pt x="478" y="239"/>
                  </a:cubicBezTo>
                  <a:cubicBezTo>
                    <a:pt x="478" y="371"/>
                    <a:pt x="370" y="478"/>
                    <a:pt x="239" y="478"/>
                  </a:cubicBezTo>
                  <a:close/>
                  <a:moveTo>
                    <a:pt x="239" y="478"/>
                  </a:moveTo>
                  <a:cubicBezTo>
                    <a:pt x="239" y="478"/>
                    <a:pt x="239" y="478"/>
                    <a:pt x="239" y="478"/>
                  </a:cubicBezTo>
                </a:path>
              </a:pathLst>
            </a:custGeom>
            <a:grpFill/>
            <a:ln>
              <a:noFill/>
            </a:ln>
          </p:spPr>
          <p:txBody>
            <a:bodyPr/>
            <a:lstStyle/>
            <a:p>
              <a:pPr>
                <a:defRPr/>
              </a:pPr>
              <a:endParaRPr lang="zh-CN" altLang="en-US" sz="990"/>
            </a:p>
          </p:txBody>
        </p:sp>
      </p:grpSp>
      <p:sp>
        <p:nvSpPr>
          <p:cNvPr id="69" name="矩形 68"/>
          <p:cNvSpPr/>
          <p:nvPr/>
        </p:nvSpPr>
        <p:spPr>
          <a:xfrm>
            <a:off x="4574506" y="3807103"/>
            <a:ext cx="2373064" cy="458715"/>
          </a:xfrm>
          <a:prstGeom prst="rect">
            <a:avLst/>
          </a:prstGeom>
        </p:spPr>
        <p:txBody>
          <a:bodyPr>
            <a:spAutoFit/>
          </a:bodyPr>
          <a:lstStyle/>
          <a:p>
            <a:pPr algn="ctr">
              <a:lnSpc>
                <a:spcPct val="120000"/>
              </a:lnSpc>
              <a:defRPr/>
            </a:pPr>
            <a:r>
              <a:rPr lang="zh-CN" altLang="en-US" sz="990" dirty="0">
                <a:solidFill>
                  <a:schemeClr val="bg1"/>
                </a:solidFill>
                <a:latin typeface="微软雅黑" panose="020B0503020204020204" pitchFamily="34" charset="-122"/>
                <a:ea typeface="微软雅黑" panose="020B0503020204020204" pitchFamily="34" charset="-122"/>
              </a:rPr>
              <a:t>思路新颖，对算法的组合乃至数学成果进行合理运用。</a:t>
            </a:r>
          </a:p>
        </p:txBody>
      </p:sp>
      <p:sp>
        <p:nvSpPr>
          <p:cNvPr id="70" name="矩形 69"/>
          <p:cNvSpPr/>
          <p:nvPr/>
        </p:nvSpPr>
        <p:spPr>
          <a:xfrm>
            <a:off x="8207604" y="3807103"/>
            <a:ext cx="2373064" cy="458715"/>
          </a:xfrm>
          <a:prstGeom prst="rect">
            <a:avLst/>
          </a:prstGeom>
        </p:spPr>
        <p:txBody>
          <a:bodyPr>
            <a:spAutoFit/>
          </a:bodyPr>
          <a:lstStyle/>
          <a:p>
            <a:pPr algn="ctr">
              <a:lnSpc>
                <a:spcPct val="120000"/>
              </a:lnSpc>
              <a:defRPr/>
            </a:pPr>
            <a:r>
              <a:rPr lang="zh-CN" altLang="en-US" sz="990" dirty="0">
                <a:solidFill>
                  <a:schemeClr val="bg1"/>
                </a:solidFill>
                <a:latin typeface="微软雅黑" panose="020B0503020204020204" pitchFamily="34" charset="-122"/>
                <a:ea typeface="微软雅黑" panose="020B0503020204020204" pitchFamily="34" charset="-122"/>
              </a:rPr>
              <a:t>大赛确保命题组的独立性，命题审核专家在全球范围审核赛题的原创性</a:t>
            </a:r>
          </a:p>
        </p:txBody>
      </p:sp>
      <p:sp>
        <p:nvSpPr>
          <p:cNvPr id="26642" name="文本框 72"/>
          <p:cNvSpPr txBox="1">
            <a:spLocks noChangeArrowheads="1"/>
          </p:cNvSpPr>
          <p:nvPr/>
        </p:nvSpPr>
        <p:spPr bwMode="auto">
          <a:xfrm>
            <a:off x="4796671" y="634517"/>
            <a:ext cx="1928733" cy="61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3400" b="1">
                <a:solidFill>
                  <a:srgbClr val="00CCFF"/>
                </a:solidFill>
              </a:rPr>
              <a:t>赛题特色</a:t>
            </a:r>
          </a:p>
        </p:txBody>
      </p:sp>
      <p:sp>
        <p:nvSpPr>
          <p:cNvPr id="2" name="菱形 1"/>
          <p:cNvSpPr/>
          <p:nvPr/>
        </p:nvSpPr>
        <p:spPr>
          <a:xfrm>
            <a:off x="3692482" y="3331590"/>
            <a:ext cx="442511" cy="442511"/>
          </a:xfrm>
          <a:prstGeom prst="diamond">
            <a:avLst/>
          </a:prstGeom>
          <a:solidFill>
            <a:srgbClr val="00CC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p>
        </p:txBody>
      </p:sp>
      <p:sp>
        <p:nvSpPr>
          <p:cNvPr id="37" name="菱形 36"/>
          <p:cNvSpPr/>
          <p:nvPr/>
        </p:nvSpPr>
        <p:spPr>
          <a:xfrm>
            <a:off x="7318079" y="3331590"/>
            <a:ext cx="441012" cy="442511"/>
          </a:xfrm>
          <a:prstGeom prst="diamond">
            <a:avLst/>
          </a:prstGeom>
          <a:solidFill>
            <a:srgbClr val="00CC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p>
        </p:txBody>
      </p:sp>
    </p:spTree>
    <p:extLst>
      <p:ext uri="{BB962C8B-B14F-4D97-AF65-F5344CB8AC3E}">
        <p14:creationId xmlns:p14="http://schemas.microsoft.com/office/powerpoint/2010/main" val="1092121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761037" y="859809"/>
          <a:ext cx="4930035" cy="5342911"/>
        </p:xfrm>
        <a:graphic>
          <a:graphicData uri="http://schemas.openxmlformats.org/drawingml/2006/table">
            <a:tbl>
              <a:tblPr firstRow="1" bandRow="1">
                <a:tableStyleId>{5C22544A-7EE6-4342-B048-85BDC9FD1C3A}</a:tableStyleId>
              </a:tblPr>
              <a:tblGrid>
                <a:gridCol w="1643345">
                  <a:extLst>
                    <a:ext uri="{9D8B030D-6E8A-4147-A177-3AD203B41FA5}">
                      <a16:colId xmlns:a16="http://schemas.microsoft.com/office/drawing/2014/main" val="20000"/>
                    </a:ext>
                  </a:extLst>
                </a:gridCol>
                <a:gridCol w="1643345">
                  <a:extLst>
                    <a:ext uri="{9D8B030D-6E8A-4147-A177-3AD203B41FA5}">
                      <a16:colId xmlns:a16="http://schemas.microsoft.com/office/drawing/2014/main" val="20001"/>
                    </a:ext>
                  </a:extLst>
                </a:gridCol>
                <a:gridCol w="1643345">
                  <a:extLst>
                    <a:ext uri="{9D8B030D-6E8A-4147-A177-3AD203B41FA5}">
                      <a16:colId xmlns:a16="http://schemas.microsoft.com/office/drawing/2014/main" val="20002"/>
                    </a:ext>
                  </a:extLst>
                </a:gridCol>
              </a:tblGrid>
              <a:tr h="395785">
                <a:tc gridSpan="3">
                  <a:txBody>
                    <a:bodyPr/>
                    <a:lstStyle/>
                    <a:p>
                      <a:pPr algn="ctr"/>
                      <a:r>
                        <a:rPr lang="zh-CN" altLang="en-US" sz="1700" dirty="0">
                          <a:latin typeface="微软雅黑" panose="020B0703020204020201" pitchFamily="34" charset="-122"/>
                          <a:ea typeface="微软雅黑" panose="020B0703020204020201" pitchFamily="34" charset="-122"/>
                        </a:rPr>
                        <a:t>双一流大学参赛名单</a:t>
                      </a:r>
                      <a:endParaRPr lang="en-US" altLang="zh-CN" sz="1700" dirty="0">
                        <a:latin typeface="微软雅黑" panose="020B0703020204020201" pitchFamily="34" charset="-122"/>
                        <a:ea typeface="微软雅黑" panose="020B0703020204020201" pitchFamily="34" charset="-122"/>
                      </a:endParaRPr>
                    </a:p>
                  </a:txBody>
                  <a:tcPr marL="86398" marR="86398" marT="43199" marB="43199">
                    <a:solidFill>
                      <a:srgbClr val="015ACE"/>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北京大学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清华大学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北京航空航天大学</a:t>
                      </a:r>
                    </a:p>
                  </a:txBody>
                  <a:tcPr marL="9000" marR="9000" marT="8999" marB="0" anchor="ctr"/>
                </a:tc>
                <a:extLst>
                  <a:ext uri="{0D108BD9-81ED-4DB2-BD59-A6C34878D82A}">
                    <a16:rowId xmlns:a16="http://schemas.microsoft.com/office/drawing/2014/main" val="10001"/>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中国农业大学</a:t>
                      </a:r>
                    </a:p>
                  </a:txBody>
                  <a:tcPr marL="9000" marR="9000" marT="8999" marB="0" anchor="ctr"/>
                </a:tc>
                <a:tc>
                  <a:txBody>
                    <a:bodyPr/>
                    <a:lstStyle/>
                    <a:p>
                      <a:pPr algn="ctr" fontAlgn="ctr"/>
                      <a:r>
                        <a:rPr lang="zh-CN" altLang="en-US" sz="1300" b="0" i="0" u="none" strike="noStrike">
                          <a:solidFill>
                            <a:srgbClr val="0D0D0D"/>
                          </a:solidFill>
                          <a:latin typeface="微软雅黑" panose="020B0703020204020201" pitchFamily="34" charset="-122"/>
                          <a:ea typeface="微软雅黑" panose="020B0703020204020201" pitchFamily="34" charset="-122"/>
                        </a:rPr>
                        <a:t>北京师范大学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中央民族大学</a:t>
                      </a:r>
                    </a:p>
                  </a:txBody>
                  <a:tcPr marL="9000" marR="9000" marT="8999" marB="0" anchor="ctr"/>
                </a:tc>
                <a:extLst>
                  <a:ext uri="{0D108BD9-81ED-4DB2-BD59-A6C34878D82A}">
                    <a16:rowId xmlns:a16="http://schemas.microsoft.com/office/drawing/2014/main" val="10002"/>
                  </a:ext>
                </a:extLst>
              </a:tr>
              <a:tr h="35788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北京理工大学</a:t>
                      </a:r>
                    </a:p>
                  </a:txBody>
                  <a:tcPr marL="9000" marR="9000" marT="8999"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南开大学</a:t>
                      </a:r>
                    </a:p>
                  </a:txBody>
                  <a:tcPr marL="9000" marR="9000" marT="8999"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哈尔滨工业大学</a:t>
                      </a:r>
                    </a:p>
                  </a:txBody>
                  <a:tcPr marL="9000" marR="9000" marT="8999" marB="0" anchor="ctr"/>
                </a:tc>
                <a:extLst>
                  <a:ext uri="{0D108BD9-81ED-4DB2-BD59-A6C34878D82A}">
                    <a16:rowId xmlns:a16="http://schemas.microsoft.com/office/drawing/2014/main" val="10003"/>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天津大学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大连理工大学</a:t>
                      </a:r>
                    </a:p>
                  </a:txBody>
                  <a:tcPr marL="9000" marR="9000" marT="8999" marB="0" anchor="ctr"/>
                </a:tc>
                <a:tc>
                  <a:txBody>
                    <a:bodyPr/>
                    <a:lstStyle/>
                    <a:p>
                      <a:pPr algn="ctr" fontAlgn="ctr"/>
                      <a:r>
                        <a:rPr lang="zh-CN" altLang="en-US" sz="1300" b="0" i="0" u="none" strike="noStrike">
                          <a:solidFill>
                            <a:srgbClr val="0D0D0D"/>
                          </a:solidFill>
                          <a:latin typeface="微软雅黑" panose="020B0703020204020201" pitchFamily="34" charset="-122"/>
                          <a:ea typeface="微软雅黑" panose="020B0703020204020201" pitchFamily="34" charset="-122"/>
                        </a:rPr>
                        <a:t>吉林大学</a:t>
                      </a:r>
                    </a:p>
                  </a:txBody>
                  <a:tcPr marL="9000" marR="9000" marT="8999" marB="0" anchor="ctr"/>
                </a:tc>
                <a:extLst>
                  <a:ext uri="{0D108BD9-81ED-4DB2-BD59-A6C34878D82A}">
                    <a16:rowId xmlns:a16="http://schemas.microsoft.com/office/drawing/2014/main" val="10004"/>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同济大学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上海交通大学</a:t>
                      </a:r>
                    </a:p>
                  </a:txBody>
                  <a:tcPr marL="9000" marR="9000" marT="8999" marB="0" anchor="ctr"/>
                </a:tc>
                <a:tc>
                  <a:txBody>
                    <a:bodyPr/>
                    <a:lstStyle/>
                    <a:p>
                      <a:pPr algn="ctr" fontAlgn="ctr"/>
                      <a:r>
                        <a:rPr lang="zh-CN" altLang="en-US" sz="1300" b="0" i="0" u="none" strike="noStrike">
                          <a:solidFill>
                            <a:srgbClr val="0D0D0D"/>
                          </a:solidFill>
                          <a:latin typeface="微软雅黑" panose="020B0703020204020201" pitchFamily="34" charset="-122"/>
                          <a:ea typeface="微软雅黑" panose="020B0703020204020201" pitchFamily="34" charset="-122"/>
                        </a:rPr>
                        <a:t>华东师范大学</a:t>
                      </a:r>
                    </a:p>
                  </a:txBody>
                  <a:tcPr marL="9000" marR="9000" marT="8999" marB="0" anchor="ctr"/>
                </a:tc>
                <a:extLst>
                  <a:ext uri="{0D108BD9-81ED-4DB2-BD59-A6C34878D82A}">
                    <a16:rowId xmlns:a16="http://schemas.microsoft.com/office/drawing/2014/main" val="10005"/>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东南大学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浙江大学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中国科学技术大学</a:t>
                      </a:r>
                    </a:p>
                  </a:txBody>
                  <a:tcPr marL="9000" marR="9000" marT="8999" marB="0" anchor="ctr"/>
                </a:tc>
                <a:extLst>
                  <a:ext uri="{0D108BD9-81ED-4DB2-BD59-A6C34878D82A}">
                    <a16:rowId xmlns:a16="http://schemas.microsoft.com/office/drawing/2014/main" val="10006"/>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山东大学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中国海洋大学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武汉大学</a:t>
                      </a:r>
                    </a:p>
                  </a:txBody>
                  <a:tcPr marL="9000" marR="9000" marT="8999" marB="0" anchor="ctr"/>
                </a:tc>
                <a:extLst>
                  <a:ext uri="{0D108BD9-81ED-4DB2-BD59-A6C34878D82A}">
                    <a16:rowId xmlns:a16="http://schemas.microsoft.com/office/drawing/2014/main" val="10007"/>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中南大学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中山大学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华南理工大学</a:t>
                      </a:r>
                    </a:p>
                  </a:txBody>
                  <a:tcPr marL="9000" marR="9000" marT="8999" marB="0" anchor="ctr"/>
                </a:tc>
                <a:extLst>
                  <a:ext uri="{0D108BD9-81ED-4DB2-BD59-A6C34878D82A}">
                    <a16:rowId xmlns:a16="http://schemas.microsoft.com/office/drawing/2014/main" val="10008"/>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电子科技大学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重庆大学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西安交通大学</a:t>
                      </a:r>
                    </a:p>
                  </a:txBody>
                  <a:tcPr marL="9000" marR="9000" marT="8999" marB="0" anchor="ctr"/>
                </a:tc>
                <a:extLst>
                  <a:ext uri="{0D108BD9-81ED-4DB2-BD59-A6C34878D82A}">
                    <a16:rowId xmlns:a16="http://schemas.microsoft.com/office/drawing/2014/main" val="10009"/>
                  </a:ext>
                </a:extLst>
              </a:tr>
              <a:tr h="35788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兰州大学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东北大学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郑州大学</a:t>
                      </a:r>
                    </a:p>
                  </a:txBody>
                  <a:tcPr marL="9000" marR="9000" marT="8999" marB="0" anchor="ctr"/>
                </a:tc>
                <a:extLst>
                  <a:ext uri="{0D108BD9-81ED-4DB2-BD59-A6C34878D82A}">
                    <a16:rowId xmlns:a16="http://schemas.microsoft.com/office/drawing/2014/main" val="10010"/>
                  </a:ext>
                </a:extLst>
              </a:tr>
              <a:tr h="357889">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南京大学</a:t>
                      </a:r>
                    </a:p>
                  </a:txBody>
                  <a:tcPr marL="9000" marR="9000" marT="8999"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厦门大学</a:t>
                      </a:r>
                    </a:p>
                  </a:txBody>
                  <a:tcPr marL="9000" marR="9000" marT="8999"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华中科技大学</a:t>
                      </a:r>
                    </a:p>
                  </a:txBody>
                  <a:tcPr marL="9000" marR="9000" marT="8999" marB="0" anchor="ctr"/>
                </a:tc>
                <a:extLst>
                  <a:ext uri="{0D108BD9-81ED-4DB2-BD59-A6C34878D82A}">
                    <a16:rowId xmlns:a16="http://schemas.microsoft.com/office/drawing/2014/main" val="10011"/>
                  </a:ext>
                </a:extLst>
              </a:tr>
              <a:tr h="357889">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四川大学</a:t>
                      </a:r>
                    </a:p>
                  </a:txBody>
                  <a:tcPr marL="9000" marR="9000" marT="8999"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西北工业大学</a:t>
                      </a:r>
                    </a:p>
                  </a:txBody>
                  <a:tcPr marL="9000" marR="9000" marT="8999"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300" b="0" i="0" u="none" strike="noStrike" dirty="0">
                          <a:solidFill>
                            <a:srgbClr val="0D0D0D"/>
                          </a:solidFill>
                          <a:latin typeface="微软雅黑" panose="020B0703020204020201" pitchFamily="34" charset="-122"/>
                          <a:ea typeface="微软雅黑" panose="020B0703020204020201" pitchFamily="34" charset="-122"/>
                        </a:rPr>
                        <a:t>云南大学</a:t>
                      </a:r>
                    </a:p>
                  </a:txBody>
                  <a:tcPr marL="9000" marR="9000" marT="8999" marB="0" anchor="ctr"/>
                </a:tc>
                <a:extLst>
                  <a:ext uri="{0D108BD9-81ED-4DB2-BD59-A6C34878D82A}">
                    <a16:rowId xmlns:a16="http://schemas.microsoft.com/office/drawing/2014/main" val="10012"/>
                  </a:ext>
                </a:extLst>
              </a:tr>
              <a:tr h="32622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西北农林科技大学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新疆大学</a:t>
                      </a:r>
                    </a:p>
                  </a:txBody>
                  <a:tcPr marL="9000" marR="9000" marT="8999" marB="0" anchor="ctr"/>
                </a:tc>
                <a:tc>
                  <a:txBody>
                    <a:bodyPr/>
                    <a:lstStyle/>
                    <a:p>
                      <a:pPr algn="ctr" fontAlgn="ctr"/>
                      <a:r>
                        <a:rPr lang="zh-CN" altLang="en-US" sz="1300" b="0" i="0" u="none" strike="noStrike" dirty="0">
                          <a:solidFill>
                            <a:srgbClr val="000000"/>
                          </a:solidFill>
                          <a:latin typeface="微软雅黑" panose="020B0703020204020201" pitchFamily="34" charset="-122"/>
                          <a:ea typeface="微软雅黑" panose="020B0703020204020201" pitchFamily="34" charset="-122"/>
                        </a:rPr>
                        <a:t>国防科技大学</a:t>
                      </a:r>
                    </a:p>
                  </a:txBody>
                  <a:tcPr marL="9000" marR="9000" marT="8999" marB="0" anchor="ctr"/>
                </a:tc>
                <a:extLst>
                  <a:ext uri="{0D108BD9-81ED-4DB2-BD59-A6C34878D82A}">
                    <a16:rowId xmlns:a16="http://schemas.microsoft.com/office/drawing/2014/main" val="10013"/>
                  </a:ext>
                </a:extLst>
              </a:tr>
              <a:tr h="326229">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复旦大学</a:t>
                      </a:r>
                    </a:p>
                  </a:txBody>
                  <a:tcPr marL="9000" marR="9000" marT="8999" marB="0" anchor="ctr"/>
                </a:tc>
                <a:tc>
                  <a:txBody>
                    <a:bodyPr/>
                    <a:lstStyle/>
                    <a:p>
                      <a:pPr algn="ctr" fontAlgn="ctr"/>
                      <a:r>
                        <a:rPr lang="zh-CN" altLang="en-US" sz="1300" b="0" i="0" u="none" strike="noStrike" dirty="0">
                          <a:solidFill>
                            <a:srgbClr val="0D0D0D"/>
                          </a:solidFill>
                          <a:latin typeface="微软雅黑" panose="020B0703020204020201" pitchFamily="34" charset="-122"/>
                          <a:ea typeface="微软雅黑" panose="020B0703020204020201" pitchFamily="34" charset="-122"/>
                        </a:rPr>
                        <a:t>中国人民大学</a:t>
                      </a:r>
                    </a:p>
                  </a:txBody>
                  <a:tcPr marL="9000" marR="9000" marT="8999" marB="0" anchor="ctr"/>
                </a:tc>
                <a:tc>
                  <a:txBody>
                    <a:bodyPr/>
                    <a:lstStyle/>
                    <a:p>
                      <a:pPr algn="ctr" fontAlgn="ctr"/>
                      <a:r>
                        <a:rPr lang="zh-CN" altLang="en-US" sz="1300" b="0" i="0" u="none" strike="noStrike" dirty="0">
                          <a:solidFill>
                            <a:srgbClr val="000000"/>
                          </a:solidFill>
                          <a:latin typeface="微软雅黑" panose="020B0703020204020201" pitchFamily="34" charset="-122"/>
                          <a:ea typeface="微软雅黑" panose="020B0703020204020201" pitchFamily="34" charset="-122"/>
                        </a:rPr>
                        <a:t>湖南大学</a:t>
                      </a:r>
                    </a:p>
                  </a:txBody>
                  <a:tcPr marL="9000" marR="9000" marT="8999" marB="0" anchor="ctr"/>
                </a:tc>
                <a:extLst>
                  <a:ext uri="{0D108BD9-81ED-4DB2-BD59-A6C34878D82A}">
                    <a16:rowId xmlns:a16="http://schemas.microsoft.com/office/drawing/2014/main" val="10014"/>
                  </a:ext>
                </a:extLst>
              </a:tr>
            </a:tbl>
          </a:graphicData>
        </a:graphic>
      </p:graphicFrame>
      <p:grpSp>
        <p:nvGrpSpPr>
          <p:cNvPr id="3" name="组合 2"/>
          <p:cNvGrpSpPr/>
          <p:nvPr/>
        </p:nvGrpSpPr>
        <p:grpSpPr>
          <a:xfrm>
            <a:off x="786130" y="365233"/>
            <a:ext cx="3477245" cy="776676"/>
            <a:chOff x="786130" y="365233"/>
            <a:chExt cx="3477245" cy="776676"/>
          </a:xfrm>
        </p:grpSpPr>
        <p:sp>
          <p:nvSpPr>
            <p:cNvPr id="4" name="标题 1"/>
            <p:cNvSpPr txBox="1"/>
            <p:nvPr/>
          </p:nvSpPr>
          <p:spPr>
            <a:xfrm>
              <a:off x="822210" y="365233"/>
              <a:ext cx="3441165"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双一流大学参赛情况</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5" name="圆角矩形 4"/>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
        <p:nvSpPr>
          <p:cNvPr id="6" name="文本框 1"/>
          <p:cNvSpPr txBox="1">
            <a:spLocks noChangeArrowheads="1"/>
          </p:cNvSpPr>
          <p:nvPr/>
        </p:nvSpPr>
        <p:spPr bwMode="auto">
          <a:xfrm>
            <a:off x="1201184" y="2482931"/>
            <a:ext cx="3377848" cy="1837426"/>
          </a:xfrm>
          <a:prstGeom prst="rect">
            <a:avLst/>
          </a:prstGeom>
          <a:noFill/>
          <a:ln w="9525">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endParaRPr lang="en-US" altLang="zh-CN" sz="1890" b="1" dirty="0">
              <a:latin typeface="Arial" panose="020B0604020202090204" pitchFamily="34" charset="0"/>
              <a:ea typeface="仿宋" panose="02010609060101010101" pitchFamily="49" charset="-122"/>
            </a:endParaRPr>
          </a:p>
          <a:p>
            <a:pPr>
              <a:lnSpc>
                <a:spcPct val="100000"/>
              </a:lnSpc>
              <a:spcBef>
                <a:spcPct val="0"/>
              </a:spcBef>
              <a:buFontTx/>
              <a:buNone/>
            </a:pPr>
            <a:r>
              <a:rPr lang="zh-CN" altLang="en-US" sz="1890" b="1" dirty="0">
                <a:latin typeface="Arial" panose="020B0604020202090204" pitchFamily="34" charset="0"/>
                <a:ea typeface="仿宋" panose="02010609060101010101" pitchFamily="49" charset="-122"/>
              </a:rPr>
              <a:t>国家评定的</a:t>
            </a:r>
            <a:r>
              <a:rPr lang="en-US" altLang="zh-CN" sz="1890" b="1" dirty="0">
                <a:latin typeface="Arial" panose="020B0604020202090204" pitchFamily="34" charset="0"/>
                <a:ea typeface="仿宋" panose="02010609060101010101" pitchFamily="49" charset="-122"/>
              </a:rPr>
              <a:t>42</a:t>
            </a:r>
            <a:r>
              <a:rPr lang="zh-CN" altLang="en-US" sz="1890" b="1" dirty="0">
                <a:latin typeface="Arial" panose="020B0604020202090204" pitchFamily="34" charset="0"/>
                <a:ea typeface="仿宋" panose="02010609060101010101" pitchFamily="49" charset="-122"/>
              </a:rPr>
              <a:t>所双一流高校，</a:t>
            </a:r>
            <a:endParaRPr lang="en-US" altLang="zh-CN" sz="1890" b="1" dirty="0">
              <a:latin typeface="Arial" panose="020B0604020202090204" pitchFamily="34" charset="0"/>
              <a:ea typeface="仿宋" panose="02010609060101010101" pitchFamily="49" charset="-122"/>
            </a:endParaRPr>
          </a:p>
          <a:p>
            <a:pPr>
              <a:lnSpc>
                <a:spcPct val="100000"/>
              </a:lnSpc>
              <a:spcBef>
                <a:spcPct val="0"/>
              </a:spcBef>
              <a:buFontTx/>
              <a:buNone/>
            </a:pPr>
            <a:r>
              <a:rPr lang="zh-CN" altLang="en-US" sz="1890" b="1" dirty="0">
                <a:latin typeface="Arial" panose="020B0604020202090204" pitchFamily="34" charset="0"/>
                <a:ea typeface="仿宋" panose="02010609060101010101" pitchFamily="49" charset="-122"/>
              </a:rPr>
              <a:t>全部参加蓝桥杯大赛</a:t>
            </a:r>
            <a:endParaRPr lang="en-US" altLang="zh-CN" sz="1890" b="1" dirty="0">
              <a:latin typeface="Arial" panose="020B0604020202090204" pitchFamily="34" charset="0"/>
              <a:ea typeface="仿宋" panose="02010609060101010101" pitchFamily="49" charset="-122"/>
            </a:endParaRPr>
          </a:p>
          <a:p>
            <a:pPr>
              <a:lnSpc>
                <a:spcPct val="100000"/>
              </a:lnSpc>
              <a:spcBef>
                <a:spcPct val="0"/>
              </a:spcBef>
              <a:buFontTx/>
              <a:buNone/>
            </a:pPr>
            <a:endParaRPr lang="en-US" altLang="zh-CN" sz="1890" b="1" dirty="0">
              <a:latin typeface="Arial" panose="020B0604020202090204" pitchFamily="34" charset="0"/>
              <a:ea typeface="仿宋" panose="02010609060101010101" pitchFamily="49" charset="-122"/>
            </a:endParaRPr>
          </a:p>
          <a:p>
            <a:pPr>
              <a:lnSpc>
                <a:spcPct val="100000"/>
              </a:lnSpc>
              <a:spcBef>
                <a:spcPct val="0"/>
              </a:spcBef>
              <a:buFontTx/>
              <a:buNone/>
            </a:pPr>
            <a:r>
              <a:rPr lang="zh-CN" altLang="en-US" sz="1890" b="1" dirty="0">
                <a:latin typeface="Arial" panose="020B0604020202090204" pitchFamily="34" charset="0"/>
                <a:ea typeface="仿宋" panose="02010609060101010101" pitchFamily="49" charset="-122"/>
              </a:rPr>
              <a:t>平均参赛人数：</a:t>
            </a:r>
            <a:r>
              <a:rPr lang="en-US" altLang="zh-CN" sz="1890" b="1" dirty="0">
                <a:latin typeface="Arial" panose="020B0604020202090204" pitchFamily="34" charset="0"/>
                <a:ea typeface="仿宋" panose="02010609060101010101" pitchFamily="49" charset="-122"/>
              </a:rPr>
              <a:t>100</a:t>
            </a:r>
            <a:r>
              <a:rPr lang="zh-CN" altLang="en-US" sz="1890" b="1" dirty="0">
                <a:latin typeface="Arial" panose="020B0604020202090204" pitchFamily="34" charset="0"/>
                <a:ea typeface="仿宋" panose="02010609060101010101" pitchFamily="49" charset="-122"/>
              </a:rPr>
              <a:t>人</a:t>
            </a:r>
            <a:endParaRPr lang="en-US" altLang="zh-CN" sz="1890" b="1" dirty="0">
              <a:latin typeface="Arial" panose="020B0604020202090204" pitchFamily="34" charset="0"/>
              <a:ea typeface="仿宋" panose="02010609060101010101" pitchFamily="49" charset="-122"/>
            </a:endParaRPr>
          </a:p>
          <a:p>
            <a:pPr>
              <a:lnSpc>
                <a:spcPct val="100000"/>
              </a:lnSpc>
              <a:spcBef>
                <a:spcPct val="0"/>
              </a:spcBef>
              <a:buFontTx/>
              <a:buNone/>
            </a:pPr>
            <a:endParaRPr lang="en-US" altLang="zh-CN" sz="1890" b="1" dirty="0">
              <a:latin typeface="Arial" panose="020B0604020202090204" pitchFamily="34" charset="0"/>
              <a:ea typeface="仿宋" panose="02010609060101010101"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112412" y="1182031"/>
          <a:ext cx="3151585" cy="4761126"/>
        </p:xfrm>
        <a:graphic>
          <a:graphicData uri="http://schemas.openxmlformats.org/drawingml/2006/table">
            <a:tbl>
              <a:tblPr firstRow="1" bandRow="1">
                <a:tableStyleId>{5C22544A-7EE6-4342-B048-85BDC9FD1C3A}</a:tableStyleId>
              </a:tblPr>
              <a:tblGrid>
                <a:gridCol w="3151585">
                  <a:extLst>
                    <a:ext uri="{9D8B030D-6E8A-4147-A177-3AD203B41FA5}">
                      <a16:colId xmlns:a16="http://schemas.microsoft.com/office/drawing/2014/main" val="20000"/>
                    </a:ext>
                  </a:extLst>
                </a:gridCol>
              </a:tblGrid>
              <a:tr h="637306">
                <a:tc>
                  <a:txBody>
                    <a:bodyPr/>
                    <a:lstStyle/>
                    <a:p>
                      <a:pPr marL="0" algn="ctr" defTabSz="914400" rtl="0" eaLnBrk="1" latinLnBrk="0" hangingPunct="1"/>
                      <a:r>
                        <a:rPr lang="zh-CN" altLang="en-US" sz="1700" b="1" kern="1200" dirty="0">
                          <a:solidFill>
                            <a:schemeClr val="lt1"/>
                          </a:solidFill>
                          <a:latin typeface="微软雅黑" panose="020B0703020204020201" pitchFamily="34" charset="-122"/>
                          <a:ea typeface="微软雅黑" panose="020B0703020204020201" pitchFamily="34" charset="-122"/>
                          <a:cs typeface="+mn-cs"/>
                        </a:rPr>
                        <a:t>一流学科建设高校（</a:t>
                      </a:r>
                      <a:r>
                        <a:rPr lang="en-US" altLang="zh-CN" sz="1700" b="1" kern="1200" dirty="0">
                          <a:solidFill>
                            <a:srgbClr val="FFFF00"/>
                          </a:solidFill>
                          <a:latin typeface="微软雅黑" panose="020B0703020204020201" pitchFamily="34" charset="-122"/>
                          <a:ea typeface="微软雅黑" panose="020B0703020204020201" pitchFamily="34" charset="-122"/>
                          <a:cs typeface="+mn-cs"/>
                        </a:rPr>
                        <a:t>1148</a:t>
                      </a:r>
                      <a:r>
                        <a:rPr lang="zh-CN" altLang="en-US" sz="1700" b="1" kern="1200" dirty="0">
                          <a:solidFill>
                            <a:schemeClr val="lt1"/>
                          </a:solidFill>
                          <a:latin typeface="微软雅黑" panose="020B0703020204020201" pitchFamily="34" charset="-122"/>
                          <a:ea typeface="微软雅黑" panose="020B0703020204020201" pitchFamily="34" charset="-122"/>
                          <a:cs typeface="+mn-cs"/>
                        </a:rPr>
                        <a:t>人）</a:t>
                      </a:r>
                      <a:endParaRPr lang="en-US" altLang="zh-CN" sz="1700" b="1" kern="1200" dirty="0">
                        <a:solidFill>
                          <a:schemeClr val="lt1"/>
                        </a:solidFill>
                        <a:latin typeface="微软雅黑" panose="020B0703020204020201" pitchFamily="34" charset="-122"/>
                        <a:ea typeface="微软雅黑" panose="020B0703020204020201" pitchFamily="34" charset="-122"/>
                        <a:cs typeface="+mn-cs"/>
                      </a:endParaRPr>
                    </a:p>
                    <a:p>
                      <a:pPr marL="0" algn="ctr" defTabSz="914400" rtl="0" eaLnBrk="1" latinLnBrk="0" hangingPunct="1"/>
                      <a:r>
                        <a:rPr lang="zh-CN" altLang="en-US" sz="1050" b="1" kern="1200" dirty="0">
                          <a:solidFill>
                            <a:schemeClr val="lt1"/>
                          </a:solidFill>
                          <a:latin typeface="微软雅黑" panose="020B0703020204020201" pitchFamily="34" charset="-122"/>
                          <a:ea typeface="微软雅黑" panose="020B0703020204020201" pitchFamily="34" charset="-122"/>
                          <a:cs typeface="+mn-cs"/>
                        </a:rPr>
                        <a:t>计算机科学与技术 </a:t>
                      </a:r>
                      <a:r>
                        <a:rPr lang="en-US" altLang="zh-CN" sz="1050" b="1" kern="1200" dirty="0">
                          <a:solidFill>
                            <a:schemeClr val="lt1"/>
                          </a:solidFill>
                          <a:latin typeface="微软雅黑" panose="020B0703020204020201" pitchFamily="34" charset="-122"/>
                          <a:ea typeface="微软雅黑" panose="020B0703020204020201" pitchFamily="34" charset="-122"/>
                          <a:cs typeface="+mn-cs"/>
                        </a:rPr>
                        <a:t>/ </a:t>
                      </a:r>
                      <a:r>
                        <a:rPr lang="zh-CN" altLang="en-US" sz="1050" b="1" kern="1200" dirty="0">
                          <a:solidFill>
                            <a:schemeClr val="lt1"/>
                          </a:solidFill>
                          <a:latin typeface="微软雅黑" panose="020B0703020204020201" pitchFamily="34" charset="-122"/>
                          <a:ea typeface="微软雅黑" panose="020B0703020204020201" pitchFamily="34" charset="-122"/>
                          <a:cs typeface="+mn-cs"/>
                        </a:rPr>
                        <a:t>软件工程</a:t>
                      </a:r>
                    </a:p>
                  </a:txBody>
                  <a:tcPr marL="86434" marR="86434" marT="48164" marB="48164" anchor="ctr">
                    <a:solidFill>
                      <a:srgbClr val="015ACE"/>
                    </a:solidFill>
                  </a:tcPr>
                </a:tc>
                <a:extLst>
                  <a:ext uri="{0D108BD9-81ED-4DB2-BD59-A6C34878D82A}">
                    <a16:rowId xmlns:a16="http://schemas.microsoft.com/office/drawing/2014/main" val="10000"/>
                  </a:ext>
                </a:extLst>
              </a:tr>
              <a:tr h="323233">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北京大学</a:t>
                      </a:r>
                    </a:p>
                  </a:txBody>
                  <a:tcPr marL="5020" marR="5020" marT="5021" marB="0" anchor="ctr"/>
                </a:tc>
                <a:extLst>
                  <a:ext uri="{0D108BD9-81ED-4DB2-BD59-A6C34878D82A}">
                    <a16:rowId xmlns:a16="http://schemas.microsoft.com/office/drawing/2014/main" val="10001"/>
                  </a:ext>
                </a:extLst>
              </a:tr>
              <a:tr h="323233">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清华大学</a:t>
                      </a:r>
                    </a:p>
                  </a:txBody>
                  <a:tcPr marL="5020" marR="5020" marT="5021" marB="0" anchor="ctr"/>
                </a:tc>
                <a:extLst>
                  <a:ext uri="{0D108BD9-81ED-4DB2-BD59-A6C34878D82A}">
                    <a16:rowId xmlns:a16="http://schemas.microsoft.com/office/drawing/2014/main" val="10002"/>
                  </a:ext>
                </a:extLst>
              </a:tr>
              <a:tr h="323233">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浙江大学</a:t>
                      </a:r>
                    </a:p>
                  </a:txBody>
                  <a:tcPr marL="5020" marR="5020" marT="5021" marB="0" anchor="ctr"/>
                </a:tc>
                <a:extLst>
                  <a:ext uri="{0D108BD9-81ED-4DB2-BD59-A6C34878D82A}">
                    <a16:rowId xmlns:a16="http://schemas.microsoft.com/office/drawing/2014/main" val="10003"/>
                  </a:ext>
                </a:extLst>
              </a:tr>
              <a:tr h="323233">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中国科学技术大学</a:t>
                      </a:r>
                    </a:p>
                  </a:txBody>
                  <a:tcPr marL="5020" marR="5020" marT="5021" marB="0" anchor="ctr"/>
                </a:tc>
                <a:extLst>
                  <a:ext uri="{0D108BD9-81ED-4DB2-BD59-A6C34878D82A}">
                    <a16:rowId xmlns:a16="http://schemas.microsoft.com/office/drawing/2014/main" val="10004"/>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北京航空航天大学</a:t>
                      </a:r>
                    </a:p>
                  </a:txBody>
                  <a:tcPr marL="5020" marR="5020" marT="5021" marB="0" anchor="ctr"/>
                </a:tc>
                <a:extLst>
                  <a:ext uri="{0D108BD9-81ED-4DB2-BD59-A6C34878D82A}">
                    <a16:rowId xmlns:a16="http://schemas.microsoft.com/office/drawing/2014/main" val="10005"/>
                  </a:ext>
                </a:extLst>
              </a:tr>
              <a:tr h="323233">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北京邮电大学</a:t>
                      </a:r>
                    </a:p>
                  </a:txBody>
                  <a:tcPr marL="5020" marR="5020" marT="5021" marB="0" anchor="ctr"/>
                </a:tc>
                <a:extLst>
                  <a:ext uri="{0D108BD9-81ED-4DB2-BD59-A6C34878D82A}">
                    <a16:rowId xmlns:a16="http://schemas.microsoft.com/office/drawing/2014/main" val="10006"/>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哈尔滨工业大学</a:t>
                      </a:r>
                    </a:p>
                  </a:txBody>
                  <a:tcPr marL="5020" marR="5020" marT="5021" marB="0" anchor="ctr"/>
                </a:tc>
                <a:extLst>
                  <a:ext uri="{0D108BD9-81ED-4DB2-BD59-A6C34878D82A}">
                    <a16:rowId xmlns:a16="http://schemas.microsoft.com/office/drawing/2014/main" val="10007"/>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华中科技大学</a:t>
                      </a:r>
                    </a:p>
                  </a:txBody>
                  <a:tcPr marL="5020" marR="5020" marT="5021" marB="0" anchor="ctr"/>
                </a:tc>
                <a:extLst>
                  <a:ext uri="{0D108BD9-81ED-4DB2-BD59-A6C34878D82A}">
                    <a16:rowId xmlns:a16="http://schemas.microsoft.com/office/drawing/2014/main" val="10008"/>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东南大学</a:t>
                      </a:r>
                    </a:p>
                  </a:txBody>
                  <a:tcPr marL="5020" marR="5020" marT="5021" marB="0" anchor="ctr"/>
                </a:tc>
                <a:extLst>
                  <a:ext uri="{0D108BD9-81ED-4DB2-BD59-A6C34878D82A}">
                    <a16:rowId xmlns:a16="http://schemas.microsoft.com/office/drawing/2014/main" val="10009"/>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南京大学</a:t>
                      </a:r>
                    </a:p>
                  </a:txBody>
                  <a:tcPr marL="5020" marR="5020" marT="5021" marB="0" anchor="ctr"/>
                </a:tc>
                <a:extLst>
                  <a:ext uri="{0D108BD9-81ED-4DB2-BD59-A6C34878D82A}">
                    <a16:rowId xmlns:a16="http://schemas.microsoft.com/office/drawing/2014/main" val="10010"/>
                  </a:ext>
                </a:extLst>
              </a:tr>
              <a:tr h="323233">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西安电子科技大学</a:t>
                      </a:r>
                    </a:p>
                  </a:txBody>
                  <a:tcPr marL="5020" marR="5020" marT="5021" marB="0" anchor="ctr"/>
                </a:tc>
                <a:extLst>
                  <a:ext uri="{0D108BD9-81ED-4DB2-BD59-A6C34878D82A}">
                    <a16:rowId xmlns:a16="http://schemas.microsoft.com/office/drawing/2014/main" val="10011"/>
                  </a:ext>
                </a:extLst>
              </a:tr>
              <a:tr h="220516">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上海交通大学</a:t>
                      </a:r>
                    </a:p>
                  </a:txBody>
                  <a:tcPr marL="5020" marR="5020" marT="5021" marB="0" anchor="ctr"/>
                </a:tc>
                <a:extLst>
                  <a:ext uri="{0D108BD9-81ED-4DB2-BD59-A6C34878D82A}">
                    <a16:rowId xmlns:a16="http://schemas.microsoft.com/office/drawing/2014/main" val="10012"/>
                  </a:ext>
                </a:extLst>
              </a:tr>
              <a:tr h="347741">
                <a:tc>
                  <a:txBody>
                    <a:bodyPr/>
                    <a:lstStyle/>
                    <a:p>
                      <a:pPr algn="ctr" fontAlgn="ctr"/>
                      <a:r>
                        <a:rPr lang="zh-CN" altLang="en-US" sz="1100" b="0" i="0" u="none" strike="noStrike" kern="1200" dirty="0">
                          <a:solidFill>
                            <a:srgbClr val="0D0D0D"/>
                          </a:solidFill>
                          <a:latin typeface="微软雅黑" panose="020B0703020204020201" pitchFamily="34" charset="-122"/>
                          <a:ea typeface="微软雅黑" panose="020B0703020204020201" pitchFamily="34" charset="-122"/>
                          <a:cs typeface="+mn-cs"/>
                        </a:rPr>
                        <a:t>新疆大学</a:t>
                      </a:r>
                    </a:p>
                  </a:txBody>
                  <a:tcPr marL="5020" marR="5020" marT="5021" marB="0" anchor="ctr"/>
                </a:tc>
                <a:extLst>
                  <a:ext uri="{0D108BD9-81ED-4DB2-BD59-A6C34878D82A}">
                    <a16:rowId xmlns:a16="http://schemas.microsoft.com/office/drawing/2014/main" val="10013"/>
                  </a:ext>
                </a:extLst>
              </a:tr>
            </a:tbl>
          </a:graphicData>
        </a:graphic>
      </p:graphicFrame>
      <p:graphicFrame>
        <p:nvGraphicFramePr>
          <p:cNvPr id="3" name="表格 2"/>
          <p:cNvGraphicFramePr>
            <a:graphicFrameLocks noGrp="1"/>
          </p:cNvGraphicFramePr>
          <p:nvPr/>
        </p:nvGraphicFramePr>
        <p:xfrm>
          <a:off x="4596859" y="1182031"/>
          <a:ext cx="6085664" cy="4756622"/>
        </p:xfrm>
        <a:graphic>
          <a:graphicData uri="http://schemas.openxmlformats.org/drawingml/2006/table">
            <a:tbl>
              <a:tblPr firstRow="1" bandRow="1">
                <a:tableStyleId>{5C22544A-7EE6-4342-B048-85BDC9FD1C3A}</a:tableStyleId>
              </a:tblPr>
              <a:tblGrid>
                <a:gridCol w="1521416">
                  <a:extLst>
                    <a:ext uri="{9D8B030D-6E8A-4147-A177-3AD203B41FA5}">
                      <a16:colId xmlns:a16="http://schemas.microsoft.com/office/drawing/2014/main" val="20000"/>
                    </a:ext>
                  </a:extLst>
                </a:gridCol>
                <a:gridCol w="1521416">
                  <a:extLst>
                    <a:ext uri="{9D8B030D-6E8A-4147-A177-3AD203B41FA5}">
                      <a16:colId xmlns:a16="http://schemas.microsoft.com/office/drawing/2014/main" val="20001"/>
                    </a:ext>
                  </a:extLst>
                </a:gridCol>
                <a:gridCol w="1521416">
                  <a:extLst>
                    <a:ext uri="{9D8B030D-6E8A-4147-A177-3AD203B41FA5}">
                      <a16:colId xmlns:a16="http://schemas.microsoft.com/office/drawing/2014/main" val="20002"/>
                    </a:ext>
                  </a:extLst>
                </a:gridCol>
                <a:gridCol w="1521416">
                  <a:extLst>
                    <a:ext uri="{9D8B030D-6E8A-4147-A177-3AD203B41FA5}">
                      <a16:colId xmlns:a16="http://schemas.microsoft.com/office/drawing/2014/main" val="20003"/>
                    </a:ext>
                  </a:extLst>
                </a:gridCol>
              </a:tblGrid>
              <a:tr h="657258">
                <a:tc gridSpan="4">
                  <a:txBody>
                    <a:bodyPr/>
                    <a:lstStyle/>
                    <a:p>
                      <a:pPr algn="ctr"/>
                      <a:r>
                        <a:rPr lang="zh-CN" altLang="en-US" sz="1700" dirty="0">
                          <a:solidFill>
                            <a:schemeClr val="bg1"/>
                          </a:solidFill>
                          <a:latin typeface="微软雅黑" panose="020B0703020204020201" pitchFamily="34" charset="-122"/>
                          <a:ea typeface="微软雅黑" panose="020B0703020204020201" pitchFamily="34" charset="-122"/>
                        </a:rPr>
                        <a:t>一流学科建设高校（</a:t>
                      </a:r>
                      <a:r>
                        <a:rPr lang="en-US" altLang="zh-CN" sz="1700" b="1" kern="1200" dirty="0">
                          <a:solidFill>
                            <a:srgbClr val="FFFF00"/>
                          </a:solidFill>
                          <a:latin typeface="微软雅黑" panose="020B0703020204020201" pitchFamily="34" charset="-122"/>
                          <a:ea typeface="微软雅黑" panose="020B0703020204020201" pitchFamily="34" charset="-122"/>
                          <a:cs typeface="+mn-cs"/>
                        </a:rPr>
                        <a:t>9615</a:t>
                      </a:r>
                      <a:r>
                        <a:rPr lang="zh-CN" altLang="en-US" sz="1700" b="1" kern="1200" dirty="0">
                          <a:solidFill>
                            <a:schemeClr val="bg1"/>
                          </a:solidFill>
                          <a:latin typeface="微软雅黑" panose="020B0703020204020201" pitchFamily="34" charset="-122"/>
                          <a:ea typeface="微软雅黑" panose="020B0703020204020201" pitchFamily="34" charset="-122"/>
                          <a:cs typeface="+mn-cs"/>
                        </a:rPr>
                        <a:t>人</a:t>
                      </a:r>
                      <a:r>
                        <a:rPr lang="zh-CN" altLang="en-US" sz="1700" dirty="0">
                          <a:solidFill>
                            <a:schemeClr val="bg1"/>
                          </a:solidFill>
                          <a:latin typeface="微软雅黑" panose="020B0703020204020201" pitchFamily="34" charset="-122"/>
                          <a:ea typeface="微软雅黑" panose="020B0703020204020201" pitchFamily="34" charset="-122"/>
                        </a:rPr>
                        <a:t>）</a:t>
                      </a:r>
                      <a:endParaRPr lang="en-US" altLang="zh-CN" sz="1700" dirty="0">
                        <a:solidFill>
                          <a:schemeClr val="bg1"/>
                        </a:solidFill>
                        <a:latin typeface="微软雅黑" panose="020B0703020204020201" pitchFamily="34" charset="-122"/>
                        <a:ea typeface="微软雅黑" panose="020B0703020204020201" pitchFamily="34" charset="-122"/>
                      </a:endParaRPr>
                    </a:p>
                  </a:txBody>
                  <a:tcPr marL="86402" marR="86402" marT="43197" marB="43197" anchor="ctr">
                    <a:solidFill>
                      <a:srgbClr val="015ACE"/>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15756">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安徽大学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广西大学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南京师范大学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上海大学</a:t>
                      </a:r>
                    </a:p>
                  </a:txBody>
                  <a:tcPr marL="6001" marR="6001" marT="5999" marB="0" anchor="ctr"/>
                </a:tc>
                <a:extLst>
                  <a:ext uri="{0D108BD9-81ED-4DB2-BD59-A6C34878D82A}">
                    <a16:rowId xmlns:a16="http://schemas.microsoft.com/office/drawing/2014/main" val="10001"/>
                  </a:ext>
                </a:extLst>
              </a:tr>
              <a:tr h="215756">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合肥工业大学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海南大学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南京信息工程大学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上海海洋大学</a:t>
                      </a:r>
                    </a:p>
                  </a:txBody>
                  <a:tcPr marL="6001" marR="6001" marT="5999" marB="0" anchor="ctr"/>
                </a:tc>
                <a:extLst>
                  <a:ext uri="{0D108BD9-81ED-4DB2-BD59-A6C34878D82A}">
                    <a16:rowId xmlns:a16="http://schemas.microsoft.com/office/drawing/2014/main" val="10002"/>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北京交通大学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河北工业大学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南京邮电大学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成都理工大学</a:t>
                      </a:r>
                    </a:p>
                  </a:txBody>
                  <a:tcPr marL="6001" marR="6001" marT="5999" marB="0" anchor="ctr"/>
                </a:tc>
                <a:extLst>
                  <a:ext uri="{0D108BD9-81ED-4DB2-BD59-A6C34878D82A}">
                    <a16:rowId xmlns:a16="http://schemas.microsoft.com/office/drawing/2014/main" val="10003"/>
                  </a:ext>
                </a:extLst>
              </a:tr>
              <a:tr h="215756">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北京工业大学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河南大学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南京中医药大学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成都中医药大学</a:t>
                      </a:r>
                    </a:p>
                  </a:txBody>
                  <a:tcPr marL="6001" marR="6001" marT="5999" marB="0" anchor="ctr"/>
                </a:tc>
                <a:extLst>
                  <a:ext uri="{0D108BD9-81ED-4DB2-BD59-A6C34878D82A}">
                    <a16:rowId xmlns:a16="http://schemas.microsoft.com/office/drawing/2014/main" val="10004"/>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北京化工大学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东北林业大学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苏州大学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四川农业大学</a:t>
                      </a:r>
                    </a:p>
                  </a:txBody>
                  <a:tcPr marL="6001" marR="6001" marT="5999" marB="0" anchor="ctr"/>
                </a:tc>
                <a:extLst>
                  <a:ext uri="{0D108BD9-81ED-4DB2-BD59-A6C34878D82A}">
                    <a16:rowId xmlns:a16="http://schemas.microsoft.com/office/drawing/2014/main" val="10005"/>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北京科技大学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东北农业大学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中国药科大学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西南财经大学</a:t>
                      </a:r>
                    </a:p>
                  </a:txBody>
                  <a:tcPr marL="6001" marR="6001" marT="5999" marB="0" anchor="ctr"/>
                </a:tc>
                <a:extLst>
                  <a:ext uri="{0D108BD9-81ED-4DB2-BD59-A6C34878D82A}">
                    <a16:rowId xmlns:a16="http://schemas.microsoft.com/office/drawing/2014/main" val="10006"/>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北京林业大学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东北师范大学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南昌大学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西南交通大学</a:t>
                      </a:r>
                    </a:p>
                  </a:txBody>
                  <a:tcPr marL="6001" marR="6001" marT="5999" marB="0" anchor="ctr"/>
                </a:tc>
                <a:extLst>
                  <a:ext uri="{0D108BD9-81ED-4DB2-BD59-A6C34878D82A}">
                    <a16:rowId xmlns:a16="http://schemas.microsoft.com/office/drawing/2014/main" val="10007"/>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华北电力大学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哈尔滨工程大学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大连海事大学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西南石油大学</a:t>
                      </a:r>
                    </a:p>
                  </a:txBody>
                  <a:tcPr marL="6001" marR="6001" marT="5999" marB="0" anchor="ctr"/>
                </a:tc>
                <a:extLst>
                  <a:ext uri="{0D108BD9-81ED-4DB2-BD59-A6C34878D82A}">
                    <a16:rowId xmlns:a16="http://schemas.microsoft.com/office/drawing/2014/main" val="10008"/>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首都师范大学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华中农业大学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内蒙古大学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天津工业大学</a:t>
                      </a:r>
                    </a:p>
                  </a:txBody>
                  <a:tcPr marL="6001" marR="6001" marT="5999" marB="0" anchor="ctr"/>
                </a:tc>
                <a:extLst>
                  <a:ext uri="{0D108BD9-81ED-4DB2-BD59-A6C34878D82A}">
                    <a16:rowId xmlns:a16="http://schemas.microsoft.com/office/drawing/2014/main" val="10009"/>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中国传媒大学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华中师范大学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宁夏大学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中国地质大学（武汉）</a:t>
                      </a:r>
                    </a:p>
                  </a:txBody>
                  <a:tcPr marL="6001" marR="6001" marT="5999" marB="0" anchor="ctr"/>
                </a:tc>
                <a:extLst>
                  <a:ext uri="{0D108BD9-81ED-4DB2-BD59-A6C34878D82A}">
                    <a16:rowId xmlns:a16="http://schemas.microsoft.com/office/drawing/2014/main" val="10010"/>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中国地质大学（北京）</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武汉理工大学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青海大学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西藏大学</a:t>
                      </a:r>
                    </a:p>
                  </a:txBody>
                  <a:tcPr marL="6001" marR="6001" marT="5999" marB="0" anchor="ctr"/>
                </a:tc>
                <a:extLst>
                  <a:ext uri="{0D108BD9-81ED-4DB2-BD59-A6C34878D82A}">
                    <a16:rowId xmlns:a16="http://schemas.microsoft.com/office/drawing/2014/main" val="10011"/>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中国科学院大学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中南财经政法大学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中国石油大学（华东）</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石河子大学</a:t>
                      </a:r>
                    </a:p>
                  </a:txBody>
                  <a:tcPr marL="6001" marR="6001" marT="5999" marB="0" anchor="ctr"/>
                </a:tc>
                <a:extLst>
                  <a:ext uri="{0D108BD9-81ED-4DB2-BD59-A6C34878D82A}">
                    <a16:rowId xmlns:a16="http://schemas.microsoft.com/office/drawing/2014/main" val="10012"/>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中国矿业大学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延边大学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太原理工大学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宁波大学</a:t>
                      </a:r>
                    </a:p>
                  </a:txBody>
                  <a:tcPr marL="6001" marR="6001" marT="5999" marB="0" anchor="ctr"/>
                </a:tc>
                <a:extLst>
                  <a:ext uri="{0D108BD9-81ED-4DB2-BD59-A6C34878D82A}">
                    <a16:rowId xmlns:a16="http://schemas.microsoft.com/office/drawing/2014/main" val="10013"/>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中国人民公安大学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河海大学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陕西师范大学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西南大学</a:t>
                      </a:r>
                    </a:p>
                  </a:txBody>
                  <a:tcPr marL="6001" marR="6001" marT="5999" marB="0" anchor="ctr"/>
                </a:tc>
                <a:extLst>
                  <a:ext uri="{0D108BD9-81ED-4DB2-BD59-A6C34878D82A}">
                    <a16:rowId xmlns:a16="http://schemas.microsoft.com/office/drawing/2014/main" val="10014"/>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中国石油大学（北京）</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江南大学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西北大学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中国政法大学</a:t>
                      </a:r>
                    </a:p>
                  </a:txBody>
                  <a:tcPr marL="6001" marR="6001" marT="5999" marB="0" anchor="ctr"/>
                </a:tc>
                <a:extLst>
                  <a:ext uri="{0D108BD9-81ED-4DB2-BD59-A6C34878D82A}">
                    <a16:rowId xmlns:a16="http://schemas.microsoft.com/office/drawing/2014/main" val="10015"/>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福州大学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南京航空航天大学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长安大学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辽宁大学</a:t>
                      </a:r>
                    </a:p>
                  </a:txBody>
                  <a:tcPr marL="6001" marR="6001" marT="5999" marB="0" anchor="ctr"/>
                </a:tc>
                <a:extLst>
                  <a:ext uri="{0D108BD9-81ED-4DB2-BD59-A6C34878D82A}">
                    <a16:rowId xmlns:a16="http://schemas.microsoft.com/office/drawing/2014/main" val="10016"/>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华南师范大学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南京理工大学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东华大学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上海中医药大学</a:t>
                      </a:r>
                    </a:p>
                  </a:txBody>
                  <a:tcPr marL="6001" marR="6001" marT="5999" marB="0" anchor="ctr"/>
                </a:tc>
                <a:extLst>
                  <a:ext uri="{0D108BD9-81ED-4DB2-BD59-A6C34878D82A}">
                    <a16:rowId xmlns:a16="http://schemas.microsoft.com/office/drawing/2014/main" val="10017"/>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暨南大学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南京林业大学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华东理工大学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湖南师范大学</a:t>
                      </a:r>
                    </a:p>
                  </a:txBody>
                  <a:tcPr marL="6001" marR="6001" marT="5999" marB="0" anchor="ctr"/>
                </a:tc>
                <a:extLst>
                  <a:ext uri="{0D108BD9-81ED-4DB2-BD59-A6C34878D82A}">
                    <a16:rowId xmlns:a16="http://schemas.microsoft.com/office/drawing/2014/main" val="10018"/>
                  </a:ext>
                </a:extLst>
              </a:tr>
              <a:tr h="215756">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广州中医药大学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南京农业大学</a:t>
                      </a:r>
                    </a:p>
                  </a:txBody>
                  <a:tcPr marL="6001" marR="6001" marT="5999" marB="0" anchor="ctr"/>
                </a:tc>
                <a:tc>
                  <a:txBody>
                    <a:bodyPr/>
                    <a:lstStyle/>
                    <a:p>
                      <a:pPr algn="ctr" fontAlgn="ctr"/>
                      <a:r>
                        <a:rPr lang="zh-CN" altLang="en-US" sz="1100" b="0" i="0" u="none" strike="noStrike">
                          <a:solidFill>
                            <a:srgbClr val="0D0D0D"/>
                          </a:solidFill>
                          <a:effectLst/>
                          <a:latin typeface="微软雅黑" panose="020B0703020204020201" pitchFamily="34" charset="-122"/>
                          <a:ea typeface="微软雅黑" panose="020B0703020204020201" pitchFamily="34" charset="-122"/>
                        </a:rPr>
                        <a:t>上海财经大学</a:t>
                      </a:r>
                    </a:p>
                  </a:txBody>
                  <a:tcPr marL="6001" marR="6001" marT="5999" marB="0" anchor="ctr"/>
                </a:tc>
                <a:tc>
                  <a:txBody>
                    <a:bodyPr/>
                    <a:lstStyle/>
                    <a:p>
                      <a:pPr algn="ctr" fontAlgn="ctr"/>
                      <a:r>
                        <a:rPr lang="zh-CN" altLang="en-US" sz="1100" b="0" i="0" u="none" strike="noStrike" dirty="0">
                          <a:solidFill>
                            <a:srgbClr val="0D0D0D"/>
                          </a:solidFill>
                          <a:effectLst/>
                          <a:latin typeface="微软雅黑" panose="020B0703020204020201" pitchFamily="34" charset="-122"/>
                          <a:ea typeface="微软雅黑" panose="020B0703020204020201" pitchFamily="34" charset="-122"/>
                        </a:rPr>
                        <a:t>贵州大学</a:t>
                      </a:r>
                    </a:p>
                  </a:txBody>
                  <a:tcPr marL="6001" marR="6001" marT="5999" marB="0" anchor="ctr"/>
                </a:tc>
                <a:extLst>
                  <a:ext uri="{0D108BD9-81ED-4DB2-BD59-A6C34878D82A}">
                    <a16:rowId xmlns:a16="http://schemas.microsoft.com/office/drawing/2014/main" val="10019"/>
                  </a:ext>
                </a:extLst>
              </a:tr>
            </a:tbl>
          </a:graphicData>
        </a:graphic>
      </p:graphicFrame>
      <p:grpSp>
        <p:nvGrpSpPr>
          <p:cNvPr id="4" name="组合 3"/>
          <p:cNvGrpSpPr/>
          <p:nvPr/>
        </p:nvGrpSpPr>
        <p:grpSpPr>
          <a:xfrm>
            <a:off x="786130" y="365233"/>
            <a:ext cx="3477245" cy="776676"/>
            <a:chOff x="786130" y="365233"/>
            <a:chExt cx="3477245" cy="776676"/>
          </a:xfrm>
        </p:grpSpPr>
        <p:sp>
          <p:nvSpPr>
            <p:cNvPr id="5" name="标题 1"/>
            <p:cNvSpPr txBox="1"/>
            <p:nvPr/>
          </p:nvSpPr>
          <p:spPr>
            <a:xfrm>
              <a:off x="822210" y="365233"/>
              <a:ext cx="3441165"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双一流大学参赛情况</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6" name="圆角矩形 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1" descr="5.jpg"/>
          <p:cNvPicPr>
            <a:picLocks noChangeAspect="1" noChangeArrowheads="1"/>
          </p:cNvPicPr>
          <p:nvPr/>
        </p:nvPicPr>
        <p:blipFill>
          <a:blip r:embed="rId2">
            <a:extLst>
              <a:ext uri="{28A0092B-C50C-407E-A947-70E740481C1C}">
                <a14:useLocalDpi xmlns:a14="http://schemas.microsoft.com/office/drawing/2010/main" val="0"/>
              </a:ext>
            </a:extLst>
          </a:blip>
          <a:srcRect b="32"/>
          <a:stretch>
            <a:fillRect/>
          </a:stretch>
        </p:blipFill>
        <p:spPr bwMode="auto">
          <a:xfrm>
            <a:off x="882" y="-1"/>
            <a:ext cx="11520311"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882" y="-1"/>
            <a:ext cx="11520311" cy="6480175"/>
          </a:xfrm>
          <a:prstGeom prst="rect">
            <a:avLst/>
          </a:prstGeom>
          <a:solidFill>
            <a:srgbClr val="F2F2F2">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srgbClr val="000000"/>
              </a:solidFill>
              <a:ea typeface="微软雅黑" panose="020B0503020204020204" pitchFamily="34" charset="-122"/>
            </a:endParaRPr>
          </a:p>
        </p:txBody>
      </p:sp>
      <p:sp>
        <p:nvSpPr>
          <p:cNvPr id="13" name="矩形 12"/>
          <p:cNvSpPr/>
          <p:nvPr/>
        </p:nvSpPr>
        <p:spPr>
          <a:xfrm>
            <a:off x="882" y="0"/>
            <a:ext cx="11520311" cy="3012081"/>
          </a:xfrm>
          <a:prstGeom prst="rect">
            <a:avLst/>
          </a:prstGeom>
          <a:solidFill>
            <a:srgbClr val="0074E1">
              <a:alpha val="9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kumimoji="1" lang="zh-CN" altLang="en-US" sz="1605" dirty="0">
              <a:ea typeface="微软雅黑" panose="020B0503020204020204" pitchFamily="34" charset="-122"/>
            </a:endParaRPr>
          </a:p>
        </p:txBody>
      </p:sp>
      <p:sp>
        <p:nvSpPr>
          <p:cNvPr id="48133" name="矩形 86"/>
          <p:cNvSpPr>
            <a:spLocks noChangeArrowheads="1"/>
          </p:cNvSpPr>
          <p:nvPr/>
        </p:nvSpPr>
        <p:spPr bwMode="auto">
          <a:xfrm>
            <a:off x="2837459" y="747020"/>
            <a:ext cx="5725654" cy="167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ts val="565"/>
              </a:spcBef>
              <a:buNone/>
            </a:pPr>
            <a:r>
              <a:rPr lang="zh-CN" altLang="en-US" sz="1700">
                <a:solidFill>
                  <a:srgbClr val="FFFFFF"/>
                </a:solidFill>
              </a:rPr>
              <a:t>蓝桥杯大赛</a:t>
            </a:r>
            <a:endParaRPr lang="en-US" altLang="zh-CN" sz="1700">
              <a:solidFill>
                <a:srgbClr val="FFFFFF"/>
              </a:solidFill>
            </a:endParaRPr>
          </a:p>
          <a:p>
            <a:pPr algn="ctr">
              <a:lnSpc>
                <a:spcPct val="100000"/>
              </a:lnSpc>
              <a:spcBef>
                <a:spcPts val="565"/>
              </a:spcBef>
              <a:buNone/>
            </a:pPr>
            <a:endParaRPr lang="en-US" altLang="zh-CN" sz="3025">
              <a:solidFill>
                <a:srgbClr val="FFFFFF"/>
              </a:solidFill>
              <a:latin typeface="方正大黑简体" charset="-122"/>
              <a:ea typeface="宋体" panose="02010600030101010101" pitchFamily="2" charset="-122"/>
            </a:endParaRPr>
          </a:p>
          <a:p>
            <a:pPr algn="ctr">
              <a:lnSpc>
                <a:spcPct val="150000"/>
              </a:lnSpc>
              <a:spcBef>
                <a:spcPts val="565"/>
              </a:spcBef>
              <a:buNone/>
            </a:pPr>
            <a:r>
              <a:rPr lang="zh-CN" altLang="en-US" sz="3025">
                <a:solidFill>
                  <a:schemeClr val="bg1"/>
                </a:solidFill>
              </a:rPr>
              <a:t>云集国内顶尖竞赛选手</a:t>
            </a:r>
          </a:p>
        </p:txBody>
      </p:sp>
      <p:sp>
        <p:nvSpPr>
          <p:cNvPr id="48134" name="AutoShape 14" descr="C:\Users\Administrator\AppData\Roaming\Tencent\Users\627912307\QQ\WinTemp\RichOle\@O6H]]YRUWELZWV$IGFP.png"/>
          <p:cNvSpPr>
            <a:spLocks noChangeAspect="1" noChangeArrowheads="1"/>
          </p:cNvSpPr>
          <p:nvPr/>
        </p:nvSpPr>
        <p:spPr bwMode="auto">
          <a:xfrm>
            <a:off x="881" y="-1"/>
            <a:ext cx="288008" cy="2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en-US" sz="1700">
              <a:latin typeface="Arial" panose="020B0604020202020204" pitchFamily="34" charset="0"/>
              <a:ea typeface="宋体" panose="02010600030101010101" pitchFamily="2" charset="-122"/>
            </a:endParaRPr>
          </a:p>
        </p:txBody>
      </p:sp>
      <p:sp>
        <p:nvSpPr>
          <p:cNvPr id="48135" name="AutoShape 15" descr="C:\Users\Administrator\AppData\Roaming\Tencent\Users\627912307\QQ\WinTemp\RichOle\@O6H]]YRUWELZWV$IGFP.png"/>
          <p:cNvSpPr>
            <a:spLocks noChangeAspect="1" noChangeArrowheads="1"/>
          </p:cNvSpPr>
          <p:nvPr/>
        </p:nvSpPr>
        <p:spPr bwMode="auto">
          <a:xfrm>
            <a:off x="881" y="-1"/>
            <a:ext cx="288008" cy="2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en-US" sz="1700">
              <a:latin typeface="Arial" panose="020B0604020202020204" pitchFamily="34" charset="0"/>
              <a:ea typeface="宋体" panose="02010600030101010101" pitchFamily="2" charset="-122"/>
            </a:endParaRPr>
          </a:p>
        </p:txBody>
      </p:sp>
      <p:sp>
        <p:nvSpPr>
          <p:cNvPr id="48136" name="AutoShape 16" descr="C:\Users\Administrator\AppData\Roaming\Tencent\Users\627912307\QQ\WinTemp\RichOle\@O6H]]YRUWELZWV$IGFP.png"/>
          <p:cNvSpPr>
            <a:spLocks noChangeAspect="1" noChangeArrowheads="1"/>
          </p:cNvSpPr>
          <p:nvPr/>
        </p:nvSpPr>
        <p:spPr bwMode="auto">
          <a:xfrm>
            <a:off x="881" y="-1"/>
            <a:ext cx="288008" cy="28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en-US" sz="1700">
              <a:latin typeface="Arial" panose="020B0604020202020204" pitchFamily="34" charset="0"/>
              <a:ea typeface="宋体" panose="02010600030101010101" pitchFamily="2" charset="-122"/>
            </a:endParaRPr>
          </a:p>
        </p:txBody>
      </p:sp>
      <p:graphicFrame>
        <p:nvGraphicFramePr>
          <p:cNvPr id="3" name="表格 2"/>
          <p:cNvGraphicFramePr>
            <a:graphicFrameLocks noGrp="1"/>
          </p:cNvGraphicFramePr>
          <p:nvPr/>
        </p:nvGraphicFramePr>
        <p:xfrm>
          <a:off x="882" y="3325590"/>
          <a:ext cx="3772604" cy="2841085"/>
        </p:xfrm>
        <a:graphic>
          <a:graphicData uri="http://schemas.openxmlformats.org/drawingml/2006/table">
            <a:tbl>
              <a:tblPr firstRow="1" bandRow="1">
                <a:tableStyleId>{5C22544A-7EE6-4342-B048-85BDC9FD1C3A}</a:tableStyleId>
              </a:tblPr>
              <a:tblGrid>
                <a:gridCol w="794964">
                  <a:extLst>
                    <a:ext uri="{9D8B030D-6E8A-4147-A177-3AD203B41FA5}">
                      <a16:colId xmlns:a16="http://schemas.microsoft.com/office/drawing/2014/main" val="20000"/>
                    </a:ext>
                  </a:extLst>
                </a:gridCol>
                <a:gridCol w="1091338">
                  <a:extLst>
                    <a:ext uri="{9D8B030D-6E8A-4147-A177-3AD203B41FA5}">
                      <a16:colId xmlns:a16="http://schemas.microsoft.com/office/drawing/2014/main" val="20001"/>
                    </a:ext>
                  </a:extLst>
                </a:gridCol>
                <a:gridCol w="943151">
                  <a:extLst>
                    <a:ext uri="{9D8B030D-6E8A-4147-A177-3AD203B41FA5}">
                      <a16:colId xmlns:a16="http://schemas.microsoft.com/office/drawing/2014/main" val="20002"/>
                    </a:ext>
                  </a:extLst>
                </a:gridCol>
                <a:gridCol w="943151">
                  <a:extLst>
                    <a:ext uri="{9D8B030D-6E8A-4147-A177-3AD203B41FA5}">
                      <a16:colId xmlns:a16="http://schemas.microsoft.com/office/drawing/2014/main" val="20003"/>
                    </a:ext>
                  </a:extLst>
                </a:gridCol>
              </a:tblGrid>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邹雨*</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北京大学</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范寒*</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北京大学</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唐正*</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聂恺*</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徐明*</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清华大学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郑林*</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清华大学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于纪*</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清华大学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谢兴*</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清华大学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IOI</a:t>
                      </a:r>
                      <a:r>
                        <a:rPr lang="zh-CN" altLang="en-US" sz="900" b="0" i="0" u="none" strike="noStrike">
                          <a:solidFill>
                            <a:srgbClr val="000000"/>
                          </a:solidFill>
                          <a:effectLst/>
                          <a:latin typeface="等线" panose="02010600030101010101" pitchFamily="2" charset="-122"/>
                          <a:ea typeface="等线" panose="02010600030101010101" pitchFamily="2" charset="-122"/>
                        </a:rPr>
                        <a:t>金牌</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彭毛小*</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北京航空航天大学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郭镕*</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北京航空航天大学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姜圣*</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北京航空航天大学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邓一*</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北京航空航天大学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张明*</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北京航空航天大学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graphicFrame>
        <p:nvGraphicFramePr>
          <p:cNvPr id="16" name="表格 15"/>
          <p:cNvGraphicFramePr>
            <a:graphicFrameLocks noGrp="1"/>
          </p:cNvGraphicFramePr>
          <p:nvPr/>
        </p:nvGraphicFramePr>
        <p:xfrm>
          <a:off x="3855986" y="3325590"/>
          <a:ext cx="3772604" cy="2841085"/>
        </p:xfrm>
        <a:graphic>
          <a:graphicData uri="http://schemas.openxmlformats.org/drawingml/2006/table">
            <a:tbl>
              <a:tblPr firstRow="1" bandRow="1">
                <a:tableStyleId>{5C22544A-7EE6-4342-B048-85BDC9FD1C3A}</a:tableStyleId>
              </a:tblPr>
              <a:tblGrid>
                <a:gridCol w="794964">
                  <a:extLst>
                    <a:ext uri="{9D8B030D-6E8A-4147-A177-3AD203B41FA5}">
                      <a16:colId xmlns:a16="http://schemas.microsoft.com/office/drawing/2014/main" val="20000"/>
                    </a:ext>
                  </a:extLst>
                </a:gridCol>
                <a:gridCol w="1091338">
                  <a:extLst>
                    <a:ext uri="{9D8B030D-6E8A-4147-A177-3AD203B41FA5}">
                      <a16:colId xmlns:a16="http://schemas.microsoft.com/office/drawing/2014/main" val="20001"/>
                    </a:ext>
                  </a:extLst>
                </a:gridCol>
                <a:gridCol w="943151">
                  <a:extLst>
                    <a:ext uri="{9D8B030D-6E8A-4147-A177-3AD203B41FA5}">
                      <a16:colId xmlns:a16="http://schemas.microsoft.com/office/drawing/2014/main" val="20002"/>
                    </a:ext>
                  </a:extLst>
                </a:gridCol>
                <a:gridCol w="943151">
                  <a:extLst>
                    <a:ext uri="{9D8B030D-6E8A-4147-A177-3AD203B41FA5}">
                      <a16:colId xmlns:a16="http://schemas.microsoft.com/office/drawing/2014/main" val="20003"/>
                    </a:ext>
                  </a:extLst>
                </a:gridCol>
              </a:tblGrid>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龙水*</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北京理工大学</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周赫*</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北京理工大学</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 </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王朝*</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华东师范大学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 </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邵*</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华东师范大学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陈昱*</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安徽大学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汪敏*</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安徽大学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 </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吴媛*</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福州大学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蔡盛*</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上海大学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邹子*</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南京邮电大学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张正*</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南京邮电大学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李争*</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南京邮电大学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蔡伟*</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北京交通大学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胡雨*</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北京交通大学</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6001" marR="6001"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graphicFrame>
        <p:nvGraphicFramePr>
          <p:cNvPr id="17" name="表格 16"/>
          <p:cNvGraphicFramePr>
            <a:graphicFrameLocks noGrp="1"/>
          </p:cNvGraphicFramePr>
          <p:nvPr/>
        </p:nvGraphicFramePr>
        <p:xfrm>
          <a:off x="7712590" y="3325590"/>
          <a:ext cx="3771103" cy="2841085"/>
        </p:xfrm>
        <a:graphic>
          <a:graphicData uri="http://schemas.openxmlformats.org/drawingml/2006/table">
            <a:tbl>
              <a:tblPr firstRow="1" bandRow="1">
                <a:tableStyleId>{5C22544A-7EE6-4342-B048-85BDC9FD1C3A}</a:tableStyleId>
              </a:tblPr>
              <a:tblGrid>
                <a:gridCol w="794647">
                  <a:extLst>
                    <a:ext uri="{9D8B030D-6E8A-4147-A177-3AD203B41FA5}">
                      <a16:colId xmlns:a16="http://schemas.microsoft.com/office/drawing/2014/main" val="20000"/>
                    </a:ext>
                  </a:extLst>
                </a:gridCol>
                <a:gridCol w="1090904">
                  <a:extLst>
                    <a:ext uri="{9D8B030D-6E8A-4147-A177-3AD203B41FA5}">
                      <a16:colId xmlns:a16="http://schemas.microsoft.com/office/drawing/2014/main" val="20001"/>
                    </a:ext>
                  </a:extLst>
                </a:gridCol>
                <a:gridCol w="942776">
                  <a:extLst>
                    <a:ext uri="{9D8B030D-6E8A-4147-A177-3AD203B41FA5}">
                      <a16:colId xmlns:a16="http://schemas.microsoft.com/office/drawing/2014/main" val="20002"/>
                    </a:ext>
                  </a:extLst>
                </a:gridCol>
                <a:gridCol w="942776">
                  <a:extLst>
                    <a:ext uri="{9D8B030D-6E8A-4147-A177-3AD203B41FA5}">
                      <a16:colId xmlns:a16="http://schemas.microsoft.com/office/drawing/2014/main" val="20003"/>
                    </a:ext>
                  </a:extLst>
                </a:gridCol>
              </a:tblGrid>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褚*</a:t>
                      </a:r>
                    </a:p>
                  </a:txBody>
                  <a:tcPr marL="5999" marR="5999"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电子科技大学</a:t>
                      </a:r>
                    </a:p>
                  </a:txBody>
                  <a:tcPr marL="5999" marR="5999"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胡佳*</a:t>
                      </a:r>
                    </a:p>
                  </a:txBody>
                  <a:tcPr marL="5999" marR="5999"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电子科技大学</a:t>
                      </a:r>
                    </a:p>
                  </a:txBody>
                  <a:tcPr marL="5999" marR="5999"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梁子*</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电子科技大学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刘皓*</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广东工业大学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吴董*</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广东工业大学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谢*</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广东工业大学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金志*</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河南农业大学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温春*</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河南农业大学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徐本*</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河南农业大学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陈*</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江西师范大学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等线" panose="02010600030101010101" pitchFamily="2" charset="-122"/>
                          <a:ea typeface="等线" panose="02010600030101010101" pitchFamily="2" charset="-122"/>
                        </a:rPr>
                        <a:t>ACM</a:t>
                      </a:r>
                      <a:r>
                        <a:rPr lang="zh-CN" altLang="en-US" sz="900" b="0" i="0" u="none" strike="noStrike">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陈*</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江西师范大学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18545">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陈以*</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南京邮电大学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8545">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张*</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dirty="0">
                          <a:solidFill>
                            <a:srgbClr val="000000"/>
                          </a:solidFill>
                          <a:effectLst/>
                          <a:latin typeface="等线" panose="02010600030101010101" pitchFamily="2" charset="-122"/>
                          <a:ea typeface="等线" panose="02010600030101010101" pitchFamily="2" charset="-122"/>
                        </a:rPr>
                        <a:t>山东理工大学</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zh-CN" altLang="en-US" sz="900" b="0" i="0" u="none" strike="noStrike">
                          <a:solidFill>
                            <a:srgbClr val="000000"/>
                          </a:solidFill>
                          <a:effectLst/>
                          <a:latin typeface="等线" panose="02010600030101010101" pitchFamily="2" charset="-122"/>
                          <a:ea typeface="等线" panose="02010600030101010101" pitchFamily="2" charset="-122"/>
                        </a:rPr>
                        <a:t>蓝桥杯一等奖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等线" panose="02010600030101010101" pitchFamily="2" charset="-122"/>
                          <a:ea typeface="等线" panose="02010600030101010101" pitchFamily="2" charset="-122"/>
                        </a:rPr>
                        <a:t>ACM</a:t>
                      </a:r>
                      <a:r>
                        <a:rPr lang="zh-CN" altLang="en-US" sz="900" b="0" i="0" u="none" strike="noStrike" dirty="0">
                          <a:solidFill>
                            <a:srgbClr val="000000"/>
                          </a:solidFill>
                          <a:effectLst/>
                          <a:latin typeface="等线" panose="02010600030101010101" pitchFamily="2" charset="-122"/>
                          <a:ea typeface="等线" panose="02010600030101010101" pitchFamily="2" charset="-122"/>
                        </a:rPr>
                        <a:t>金奖</a:t>
                      </a:r>
                    </a:p>
                  </a:txBody>
                  <a:tcPr marL="5999" marR="5999" marT="5998"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cxnSp>
        <p:nvCxnSpPr>
          <p:cNvPr id="5" name="直接连接符 4"/>
          <p:cNvCxnSpPr/>
          <p:nvPr/>
        </p:nvCxnSpPr>
        <p:spPr>
          <a:xfrm>
            <a:off x="3845486" y="3325590"/>
            <a:ext cx="0" cy="28410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17090" y="3325590"/>
            <a:ext cx="0" cy="28410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339085"/>
      </p:ext>
    </p:extLst>
  </p:cSld>
  <p:clrMapOvr>
    <a:masterClrMapping/>
  </p:clrMapOvr>
  <p:transition spd="slow">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03504" y="1462627"/>
            <a:ext cx="5789055" cy="615315"/>
          </a:xfrm>
          <a:prstGeom prst="rect">
            <a:avLst/>
          </a:prstGeom>
        </p:spPr>
        <p:txBody>
          <a:bodyPr wrap="square" lIns="0" tIns="0" rIns="0" bIns="0">
            <a:spAutoFit/>
          </a:bodyPr>
          <a:lstStyle/>
          <a:p>
            <a:pPr algn="just">
              <a:lnSpc>
                <a:spcPct val="200000"/>
              </a:lnSpc>
              <a:spcAft>
                <a:spcPts val="300"/>
              </a:spcAft>
            </a:pPr>
            <a:endParaRPr lang="en-US" altLang="zh-CN" sz="2000" b="1" dirty="0">
              <a:solidFill>
                <a:schemeClr val="tx1">
                  <a:lumMod val="65000"/>
                  <a:lumOff val="35000"/>
                </a:schemeClr>
              </a:solidFill>
              <a:latin typeface="微软雅黑" panose="020B0703020204020201" pitchFamily="34" charset="-122"/>
              <a:ea typeface="微软雅黑" panose="020B0703020204020201" pitchFamily="34" charset="-122"/>
            </a:endParaRPr>
          </a:p>
        </p:txBody>
      </p:sp>
      <p:sp>
        <p:nvSpPr>
          <p:cNvPr id="5" name="椭圆 4"/>
          <p:cNvSpPr/>
          <p:nvPr/>
        </p:nvSpPr>
        <p:spPr>
          <a:xfrm>
            <a:off x="3875955" y="1530790"/>
            <a:ext cx="711200" cy="711200"/>
          </a:xfrm>
          <a:prstGeom prst="ellipse">
            <a:avLst/>
          </a:prstGeom>
          <a:solidFill>
            <a:srgbClr val="0070C0"/>
          </a:solidFill>
          <a:ln w="12700" cap="flat" cmpd="sng" algn="ctr">
            <a:noFill/>
            <a:prstDash val="solid"/>
            <a:miter lim="800000"/>
          </a:ln>
          <a:effectLst>
            <a:outerShdw blurRad="749300" dist="38100" dir="2700000" algn="tl" rotWithShape="0">
              <a:prstClr val="black">
                <a:alpha val="0"/>
              </a:prstClr>
            </a:outerShdw>
          </a:effectLst>
        </p:spPr>
        <p:txBody>
          <a:bodyPr lIns="0" tIns="0" rIns="0" bIns="90000" rtlCol="0" anchor="ctr" anchorCtr="0"/>
          <a:lstStyle/>
          <a:p>
            <a:pPr algn="ctr"/>
            <a:r>
              <a:rPr lang="en-US" altLang="zh-CN" sz="2800" b="1" kern="0" dirty="0">
                <a:solidFill>
                  <a:schemeClr val="bg1"/>
                </a:solidFill>
                <a:latin typeface="微软雅黑" panose="020B0703020204020201" pitchFamily="34" charset="-122"/>
                <a:ea typeface="微软雅黑" panose="020B0703020204020201" pitchFamily="34" charset="-122"/>
                <a:cs typeface="+mn-ea"/>
              </a:rPr>
              <a:t>1</a:t>
            </a:r>
            <a:endParaRPr lang="zh-CN" altLang="en-US" sz="2800" b="1" kern="0" dirty="0">
              <a:solidFill>
                <a:schemeClr val="bg1"/>
              </a:solidFill>
              <a:latin typeface="微软雅黑" panose="020B0703020204020201" pitchFamily="34" charset="-122"/>
              <a:ea typeface="微软雅黑" panose="020B0703020204020201" pitchFamily="34" charset="-122"/>
              <a:cs typeface="+mn-ea"/>
            </a:endParaRPr>
          </a:p>
        </p:txBody>
      </p:sp>
      <p:sp>
        <p:nvSpPr>
          <p:cNvPr id="6" name="矩形: 圆角 28"/>
          <p:cNvSpPr/>
          <p:nvPr/>
        </p:nvSpPr>
        <p:spPr>
          <a:xfrm>
            <a:off x="4912385" y="1530790"/>
            <a:ext cx="4973579" cy="711200"/>
          </a:xfrm>
          <a:prstGeom prst="roundRect">
            <a:avLst>
              <a:gd name="adj" fmla="val 50000"/>
            </a:avLst>
          </a:prstGeom>
          <a:solidFill>
            <a:schemeClr val="bg1">
              <a:lumMod val="95000"/>
            </a:schemeClr>
          </a:solidFill>
          <a:ln w="12700" cap="flat" cmpd="sng" algn="ctr">
            <a:noFill/>
            <a:prstDash val="solid"/>
            <a:miter lim="800000"/>
          </a:ln>
          <a:effectLst>
            <a:outerShdw blurRad="749300" dist="38100" dir="2700000" algn="tl" rotWithShape="0">
              <a:prstClr val="black">
                <a:alpha val="0"/>
              </a:prstClr>
            </a:outerShdw>
          </a:effectLst>
        </p:spPr>
        <p:txBody>
          <a:bodyPr lIns="0" tIns="0" rIns="0" bIns="0" rtlCol="0" anchor="ctr" anchorCtr="0"/>
          <a:lstStyle/>
          <a:p>
            <a:pPr algn="ctr"/>
            <a:r>
              <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rPr>
              <a:t>关于蓝桥杯大赛</a:t>
            </a:r>
          </a:p>
        </p:txBody>
      </p:sp>
      <p:sp>
        <p:nvSpPr>
          <p:cNvPr id="7" name="椭圆 6"/>
          <p:cNvSpPr/>
          <p:nvPr/>
        </p:nvSpPr>
        <p:spPr>
          <a:xfrm>
            <a:off x="3875955" y="2551929"/>
            <a:ext cx="711200" cy="711200"/>
          </a:xfrm>
          <a:prstGeom prst="ellipse">
            <a:avLst/>
          </a:prstGeom>
          <a:solidFill>
            <a:srgbClr val="0070C0"/>
          </a:solidFill>
          <a:ln w="12700" cap="flat" cmpd="sng" algn="ctr">
            <a:noFill/>
            <a:prstDash val="solid"/>
            <a:miter lim="800000"/>
          </a:ln>
          <a:effectLst>
            <a:outerShdw blurRad="749300" dist="38100" dir="2700000" algn="tl" rotWithShape="0">
              <a:prstClr val="black">
                <a:alpha val="0"/>
              </a:prstClr>
            </a:outerShdw>
          </a:effectLst>
        </p:spPr>
        <p:txBody>
          <a:bodyPr lIns="0" tIns="0" rIns="0" bIns="90000" rtlCol="0" anchor="ctr" anchorCtr="0"/>
          <a:lstStyle/>
          <a:p>
            <a:pPr algn="ctr"/>
            <a:r>
              <a:rPr lang="en-US" altLang="zh-CN" sz="2800" b="1" kern="0" dirty="0">
                <a:solidFill>
                  <a:schemeClr val="bg1"/>
                </a:solidFill>
                <a:latin typeface="微软雅黑" panose="020B0703020204020201" pitchFamily="34" charset="-122"/>
                <a:ea typeface="微软雅黑" panose="020B0703020204020201" pitchFamily="34" charset="-122"/>
                <a:cs typeface="+mn-ea"/>
              </a:rPr>
              <a:t>2</a:t>
            </a:r>
            <a:endParaRPr lang="zh-CN" altLang="en-US" sz="2800" b="1" kern="0" dirty="0">
              <a:solidFill>
                <a:schemeClr val="bg1"/>
              </a:solidFill>
              <a:latin typeface="微软雅黑" panose="020B0703020204020201" pitchFamily="34" charset="-122"/>
              <a:ea typeface="微软雅黑" panose="020B0703020204020201" pitchFamily="34" charset="-122"/>
              <a:cs typeface="+mn-ea"/>
            </a:endParaRPr>
          </a:p>
        </p:txBody>
      </p:sp>
      <p:sp>
        <p:nvSpPr>
          <p:cNvPr id="8" name="矩形: 圆角 28"/>
          <p:cNvSpPr/>
          <p:nvPr/>
        </p:nvSpPr>
        <p:spPr>
          <a:xfrm>
            <a:off x="4912385" y="2551929"/>
            <a:ext cx="4973579" cy="711200"/>
          </a:xfrm>
          <a:prstGeom prst="roundRect">
            <a:avLst>
              <a:gd name="adj" fmla="val 50000"/>
            </a:avLst>
          </a:prstGeom>
          <a:solidFill>
            <a:schemeClr val="bg1">
              <a:lumMod val="95000"/>
            </a:schemeClr>
          </a:solidFill>
          <a:ln w="12700" cap="flat" cmpd="sng" algn="ctr">
            <a:noFill/>
            <a:prstDash val="solid"/>
            <a:miter lim="800000"/>
          </a:ln>
          <a:effectLst>
            <a:outerShdw blurRad="749300" dist="38100" dir="2700000" algn="tl" rotWithShape="0">
              <a:prstClr val="black">
                <a:alpha val="0"/>
              </a:prstClr>
            </a:outerShdw>
          </a:effectLst>
        </p:spPr>
        <p:txBody>
          <a:bodyPr lIns="0" tIns="0" rIns="0" bIns="0" rtlCol="0" anchor="ctr" anchorCtr="0">
            <a:noAutofit/>
          </a:bodyPr>
          <a:lstStyle/>
          <a:p>
            <a:pPr lvl="0" algn="ctr"/>
            <a:r>
              <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sym typeface="+mn-ea"/>
              </a:rPr>
              <a:t>优秀选手 直通名企</a:t>
            </a:r>
          </a:p>
        </p:txBody>
      </p:sp>
      <p:sp>
        <p:nvSpPr>
          <p:cNvPr id="9" name="椭圆 8"/>
          <p:cNvSpPr/>
          <p:nvPr/>
        </p:nvSpPr>
        <p:spPr>
          <a:xfrm>
            <a:off x="3875955" y="3573068"/>
            <a:ext cx="711200" cy="711200"/>
          </a:xfrm>
          <a:prstGeom prst="ellipse">
            <a:avLst/>
          </a:prstGeom>
          <a:solidFill>
            <a:srgbClr val="0070C0"/>
          </a:solidFill>
          <a:ln w="12700" cap="flat" cmpd="sng" algn="ctr">
            <a:noFill/>
            <a:prstDash val="solid"/>
            <a:miter lim="800000"/>
          </a:ln>
          <a:effectLst>
            <a:outerShdw blurRad="749300" dist="38100" dir="2700000" algn="tl" rotWithShape="0">
              <a:prstClr val="black">
                <a:alpha val="0"/>
              </a:prstClr>
            </a:outerShdw>
          </a:effectLst>
        </p:spPr>
        <p:txBody>
          <a:bodyPr lIns="0" tIns="0" rIns="0" bIns="90000" rtlCol="0" anchor="ctr" anchorCtr="0"/>
          <a:lstStyle/>
          <a:p>
            <a:pPr algn="ctr"/>
            <a:r>
              <a:rPr lang="en-US" altLang="zh-CN" sz="2800" b="1" kern="0" dirty="0">
                <a:solidFill>
                  <a:schemeClr val="bg1"/>
                </a:solidFill>
                <a:latin typeface="微软雅黑" panose="020B0703020204020201" pitchFamily="34" charset="-122"/>
                <a:ea typeface="微软雅黑" panose="020B0703020204020201" pitchFamily="34" charset="-122"/>
                <a:cs typeface="+mn-ea"/>
              </a:rPr>
              <a:t>3</a:t>
            </a:r>
            <a:endParaRPr lang="zh-CN" altLang="en-US" sz="2800" b="1" kern="0" dirty="0">
              <a:solidFill>
                <a:schemeClr val="bg1"/>
              </a:solidFill>
              <a:latin typeface="微软雅黑" panose="020B0703020204020201" pitchFamily="34" charset="-122"/>
              <a:ea typeface="微软雅黑" panose="020B0703020204020201" pitchFamily="34" charset="-122"/>
              <a:cs typeface="+mn-ea"/>
            </a:endParaRPr>
          </a:p>
        </p:txBody>
      </p:sp>
      <p:sp>
        <p:nvSpPr>
          <p:cNvPr id="10" name="矩形: 圆角 28"/>
          <p:cNvSpPr/>
          <p:nvPr/>
        </p:nvSpPr>
        <p:spPr>
          <a:xfrm>
            <a:off x="4912385" y="3573068"/>
            <a:ext cx="4973579" cy="711200"/>
          </a:xfrm>
          <a:prstGeom prst="roundRect">
            <a:avLst>
              <a:gd name="adj" fmla="val 50000"/>
            </a:avLst>
          </a:prstGeom>
          <a:solidFill>
            <a:schemeClr val="bg1">
              <a:lumMod val="95000"/>
            </a:schemeClr>
          </a:solidFill>
          <a:ln w="12700" cap="flat" cmpd="sng" algn="ctr">
            <a:noFill/>
            <a:prstDash val="solid"/>
            <a:miter lim="800000"/>
          </a:ln>
          <a:effectLst>
            <a:outerShdw blurRad="749300" dist="38100" dir="2700000" algn="tl" rotWithShape="0">
              <a:prstClr val="black">
                <a:alpha val="0"/>
              </a:prstClr>
            </a:outerShdw>
          </a:effectLst>
        </p:spPr>
        <p:txBody>
          <a:bodyPr lIns="0" tIns="0" rIns="0" bIns="0" rtlCol="0" anchor="ctr" anchorCtr="0"/>
          <a:lstStyle/>
          <a:p>
            <a:pPr algn="ctr">
              <a:lnSpc>
                <a:spcPct val="120000"/>
              </a:lnSpc>
              <a:defRPr/>
            </a:pPr>
            <a:r>
              <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sym typeface="+mn-lt"/>
              </a:rPr>
              <a:t>十三届大赛</a:t>
            </a:r>
            <a:r>
              <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sym typeface="+mn-ea"/>
              </a:rPr>
              <a:t>进程与报名</a:t>
            </a:r>
            <a:endPar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sym typeface="+mn-lt"/>
            </a:endParaRPr>
          </a:p>
        </p:txBody>
      </p:sp>
      <p:sp>
        <p:nvSpPr>
          <p:cNvPr id="11" name="椭圆 10"/>
          <p:cNvSpPr/>
          <p:nvPr/>
        </p:nvSpPr>
        <p:spPr>
          <a:xfrm>
            <a:off x="3875955" y="4594089"/>
            <a:ext cx="711200" cy="711200"/>
          </a:xfrm>
          <a:prstGeom prst="ellipse">
            <a:avLst/>
          </a:prstGeom>
          <a:solidFill>
            <a:srgbClr val="0070C0"/>
          </a:solidFill>
          <a:ln w="12700" cap="flat" cmpd="sng" algn="ctr">
            <a:noFill/>
            <a:prstDash val="solid"/>
            <a:miter lim="800000"/>
          </a:ln>
          <a:effectLst>
            <a:outerShdw blurRad="749300" dist="38100" dir="2700000" algn="tl" rotWithShape="0">
              <a:prstClr val="black">
                <a:alpha val="0"/>
              </a:prstClr>
            </a:outerShdw>
          </a:effectLst>
        </p:spPr>
        <p:txBody>
          <a:bodyPr lIns="0" tIns="0" rIns="0" bIns="90000" rtlCol="0" anchor="ctr" anchorCtr="0"/>
          <a:lstStyle/>
          <a:p>
            <a:pPr algn="ctr"/>
            <a:r>
              <a:rPr lang="en-US" altLang="zh-CN" sz="2800" b="1" kern="0" dirty="0">
                <a:solidFill>
                  <a:schemeClr val="bg1"/>
                </a:solidFill>
                <a:latin typeface="微软雅黑" panose="020B0703020204020201" pitchFamily="34" charset="-122"/>
                <a:ea typeface="微软雅黑" panose="020B0703020204020201" pitchFamily="34" charset="-122"/>
                <a:cs typeface="+mn-ea"/>
              </a:rPr>
              <a:t>4</a:t>
            </a:r>
          </a:p>
        </p:txBody>
      </p:sp>
      <p:sp>
        <p:nvSpPr>
          <p:cNvPr id="12" name="矩形: 圆角 28"/>
          <p:cNvSpPr/>
          <p:nvPr/>
        </p:nvSpPr>
        <p:spPr>
          <a:xfrm>
            <a:off x="4912385" y="4594089"/>
            <a:ext cx="4973579" cy="711200"/>
          </a:xfrm>
          <a:prstGeom prst="roundRect">
            <a:avLst>
              <a:gd name="adj" fmla="val 50000"/>
            </a:avLst>
          </a:prstGeom>
          <a:solidFill>
            <a:schemeClr val="bg1">
              <a:lumMod val="95000"/>
            </a:schemeClr>
          </a:solidFill>
          <a:ln w="12700" cap="flat" cmpd="sng" algn="ctr">
            <a:noFill/>
            <a:prstDash val="solid"/>
            <a:miter lim="800000"/>
          </a:ln>
          <a:effectLst>
            <a:outerShdw blurRad="749300" dist="38100" dir="2700000" algn="tl" rotWithShape="0">
              <a:prstClr val="black">
                <a:alpha val="0"/>
              </a:prstClr>
            </a:outerShdw>
          </a:effectLst>
        </p:spPr>
        <p:txBody>
          <a:bodyPr lIns="0" tIns="0" rIns="0" bIns="0" rtlCol="0" anchor="ctr" anchorCtr="0"/>
          <a:lstStyle/>
          <a:p>
            <a:pPr lvl="0" algn="ctr"/>
            <a:r>
              <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sym typeface="+mn-ea"/>
              </a:rPr>
              <a:t>备战蓝桥杯</a:t>
            </a:r>
            <a:endParaRPr lang="zh-CN" altLang="en-US" sz="2600" kern="0" dirty="0">
              <a:solidFill>
                <a:schemeClr val="tx1">
                  <a:lumMod val="75000"/>
                  <a:lumOff val="25000"/>
                </a:schemeClr>
              </a:solidFill>
              <a:latin typeface="微软雅黑" panose="020B0703020204020201" pitchFamily="34" charset="-122"/>
              <a:ea typeface="微软雅黑" panose="020B0703020204020201" pitchFamily="34" charset="-122"/>
              <a:cs typeface="+mn-ea"/>
            </a:endParaRPr>
          </a:p>
        </p:txBody>
      </p:sp>
      <p:sp>
        <p:nvSpPr>
          <p:cNvPr id="13" name="椭圆 12"/>
          <p:cNvSpPr/>
          <p:nvPr/>
        </p:nvSpPr>
        <p:spPr>
          <a:xfrm>
            <a:off x="914400" y="2551929"/>
            <a:ext cx="1730326" cy="1598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t>目录</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10647045" y="5693410"/>
            <a:ext cx="899795" cy="787400"/>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ctr">
              <a:lnSpc>
                <a:spcPct val="150000"/>
              </a:lnSpc>
            </a:pPr>
            <a:endParaRPr kumimoji="1" lang="zh-CN" altLang="en-US" sz="1400" b="1"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endParaRPr>
          </a:p>
          <a:p>
            <a:pPr algn="ctr">
              <a:lnSpc>
                <a:spcPct val="150000"/>
              </a:lnSpc>
            </a:pPr>
            <a:r>
              <a:rPr lang="zh-CN" altLang="zh-CN" sz="1400" dirty="0">
                <a:solidFill>
                  <a:schemeClr val="accent1">
                    <a:lumMod val="60000"/>
                    <a:lumOff val="4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 </a:t>
            </a:r>
          </a:p>
        </p:txBody>
      </p:sp>
      <p:sp>
        <p:nvSpPr>
          <p:cNvPr id="10" name="平行四边形 9"/>
          <p:cNvSpPr/>
          <p:nvPr/>
        </p:nvSpPr>
        <p:spPr>
          <a:xfrm>
            <a:off x="635" y="5693410"/>
            <a:ext cx="10561320" cy="786765"/>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ctr">
              <a:lnSpc>
                <a:spcPct val="150000"/>
              </a:lnSpc>
            </a:pPr>
            <a:endParaRPr kumimoji="1" lang="zh-CN" altLang="en-US" sz="1400" b="1"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endParaRPr>
          </a:p>
          <a:p>
            <a:pPr algn="ctr">
              <a:lnSpc>
                <a:spcPct val="150000"/>
              </a:lnSpc>
            </a:pPr>
            <a:r>
              <a:rPr lang="zh-CN" altLang="zh-CN" sz="1400" dirty="0">
                <a:solidFill>
                  <a:schemeClr val="accent1">
                    <a:lumMod val="60000"/>
                    <a:lumOff val="4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 </a:t>
            </a:r>
          </a:p>
        </p:txBody>
      </p:sp>
      <p:grpSp>
        <p:nvGrpSpPr>
          <p:cNvPr id="4" name="组合 3"/>
          <p:cNvGrpSpPr/>
          <p:nvPr/>
        </p:nvGrpSpPr>
        <p:grpSpPr>
          <a:xfrm>
            <a:off x="786130" y="365233"/>
            <a:ext cx="2559937" cy="776676"/>
            <a:chOff x="786130" y="365233"/>
            <a:chExt cx="2559937" cy="776676"/>
          </a:xfrm>
        </p:grpSpPr>
        <p:sp>
          <p:nvSpPr>
            <p:cNvPr id="3" name="标题 1"/>
            <p:cNvSpPr txBox="1"/>
            <p:nvPr/>
          </p:nvSpPr>
          <p:spPr>
            <a:xfrm>
              <a:off x="822210" y="365233"/>
              <a:ext cx="2523857"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直击大赛现场</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grpSp>
        <p:nvGrpSpPr>
          <p:cNvPr id="9" name="组合 8"/>
          <p:cNvGrpSpPr/>
          <p:nvPr/>
        </p:nvGrpSpPr>
        <p:grpSpPr>
          <a:xfrm>
            <a:off x="804130" y="1670721"/>
            <a:ext cx="9993270" cy="3754602"/>
            <a:chOff x="581398" y="1506040"/>
            <a:chExt cx="9993270" cy="3754602"/>
          </a:xfrm>
        </p:grpSpPr>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98" y="1506040"/>
              <a:ext cx="4996634" cy="375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033" y="1507541"/>
              <a:ext cx="4996635" cy="375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1" descr="DSC0249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5363" y="1536284"/>
            <a:ext cx="2928079" cy="21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5363" y="3786018"/>
            <a:ext cx="2952080" cy="214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https://upload.lanqiao.cn/image/20210804/162804868591765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47" y="1536284"/>
            <a:ext cx="6613249" cy="441579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786130" y="365233"/>
            <a:ext cx="2559937" cy="776676"/>
            <a:chOff x="786130" y="365233"/>
            <a:chExt cx="2559937" cy="776676"/>
          </a:xfrm>
        </p:grpSpPr>
        <p:sp>
          <p:nvSpPr>
            <p:cNvPr id="11" name="标题 1"/>
            <p:cNvSpPr txBox="1"/>
            <p:nvPr/>
          </p:nvSpPr>
          <p:spPr>
            <a:xfrm>
              <a:off x="822210" y="365233"/>
              <a:ext cx="2523857"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大赛颁奖典礼</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12" name="圆角矩形 11"/>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859616"/>
            <a:ext cx="11532311" cy="3634598"/>
            <a:chOff x="8364" y="4594414"/>
            <a:chExt cx="11532311" cy="3634598"/>
          </a:xfrm>
        </p:grpSpPr>
        <p:grpSp>
          <p:nvGrpSpPr>
            <p:cNvPr id="10" name="组合 9"/>
            <p:cNvGrpSpPr/>
            <p:nvPr/>
          </p:nvGrpSpPr>
          <p:grpSpPr>
            <a:xfrm>
              <a:off x="8364" y="4594414"/>
              <a:ext cx="11532311" cy="3634598"/>
              <a:chOff x="882" y="1693546"/>
              <a:chExt cx="11532311" cy="3634598"/>
            </a:xfrm>
          </p:grpSpPr>
          <p:grpSp>
            <p:nvGrpSpPr>
              <p:cNvPr id="14" name="组合 1"/>
              <p:cNvGrpSpPr/>
              <p:nvPr/>
            </p:nvGrpSpPr>
            <p:grpSpPr bwMode="auto">
              <a:xfrm>
                <a:off x="882" y="1697517"/>
                <a:ext cx="11532311" cy="3630627"/>
                <a:chOff x="-74147" y="1443173"/>
                <a:chExt cx="14154830" cy="4456379"/>
              </a:xfrm>
            </p:grpSpPr>
            <p:pic>
              <p:nvPicPr>
                <p:cNvPr id="21" name="Picture 5" descr="C:\Users\admin\Desktop\微信图片_201711061128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2674" y="1450222"/>
                  <a:ext cx="3258009" cy="444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12"/>
                <p:cNvSpPr txBox="1">
                  <a:spLocks noChangeArrowheads="1"/>
                </p:cNvSpPr>
                <p:nvPr/>
              </p:nvSpPr>
              <p:spPr bwMode="auto">
                <a:xfrm>
                  <a:off x="5508293" y="4329893"/>
                  <a:ext cx="5314380" cy="1541412"/>
                </a:xfrm>
                <a:prstGeom prst="rect">
                  <a:avLst/>
                </a:prstGeom>
                <a:solidFill>
                  <a:srgbClr val="0065D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en-US" altLang="zh-CN" sz="1510">
                    <a:solidFill>
                      <a:schemeClr val="bg1"/>
                    </a:solidFill>
                    <a:latin typeface="幼圆" panose="02010509060101010101" pitchFamily="49" charset="-122"/>
                    <a:ea typeface="幼圆" panose="02010509060101010101" pitchFamily="49" charset="-122"/>
                  </a:endParaRPr>
                </a:p>
                <a:p>
                  <a:pPr eaLnBrk="1" hangingPunct="1">
                    <a:lnSpc>
                      <a:spcPct val="100000"/>
                    </a:lnSpc>
                    <a:spcBef>
                      <a:spcPct val="0"/>
                    </a:spcBef>
                    <a:buFontTx/>
                    <a:buNone/>
                  </a:pPr>
                  <a:endParaRPr lang="en-US" altLang="zh-CN" sz="1510">
                    <a:solidFill>
                      <a:schemeClr val="bg1"/>
                    </a:solidFill>
                    <a:latin typeface="幼圆" panose="02010509060101010101" pitchFamily="49" charset="-122"/>
                    <a:ea typeface="幼圆" panose="02010509060101010101" pitchFamily="49" charset="-122"/>
                  </a:endParaRPr>
                </a:p>
                <a:p>
                  <a:pPr eaLnBrk="1" hangingPunct="1">
                    <a:lnSpc>
                      <a:spcPct val="100000"/>
                    </a:lnSpc>
                    <a:spcBef>
                      <a:spcPct val="0"/>
                    </a:spcBef>
                    <a:buFontTx/>
                    <a:buNone/>
                  </a:pPr>
                  <a:endParaRPr lang="en-US" altLang="zh-CN" sz="1510">
                    <a:solidFill>
                      <a:schemeClr val="bg1"/>
                    </a:solidFill>
                    <a:latin typeface="幼圆" panose="02010509060101010101" pitchFamily="49" charset="-122"/>
                    <a:ea typeface="幼圆" panose="02010509060101010101" pitchFamily="49" charset="-122"/>
                  </a:endParaRPr>
                </a:p>
                <a:p>
                  <a:pPr eaLnBrk="1" hangingPunct="1">
                    <a:lnSpc>
                      <a:spcPct val="100000"/>
                    </a:lnSpc>
                    <a:spcBef>
                      <a:spcPct val="0"/>
                    </a:spcBef>
                    <a:buFontTx/>
                    <a:buNone/>
                  </a:pPr>
                  <a:endParaRPr lang="en-US" altLang="zh-CN" sz="1510">
                    <a:solidFill>
                      <a:schemeClr val="bg1"/>
                    </a:solidFill>
                    <a:latin typeface="幼圆" panose="02010509060101010101" pitchFamily="49" charset="-122"/>
                    <a:ea typeface="幼圆" panose="02010509060101010101" pitchFamily="49" charset="-122"/>
                  </a:endParaRPr>
                </a:p>
                <a:p>
                  <a:pPr eaLnBrk="1" hangingPunct="1">
                    <a:lnSpc>
                      <a:spcPct val="100000"/>
                    </a:lnSpc>
                    <a:spcBef>
                      <a:spcPct val="0"/>
                    </a:spcBef>
                    <a:buFontTx/>
                    <a:buNone/>
                  </a:pPr>
                  <a:endParaRPr lang="en-US" altLang="zh-CN" sz="1510">
                    <a:solidFill>
                      <a:schemeClr val="bg1"/>
                    </a:solidFill>
                    <a:latin typeface="幼圆" panose="02010509060101010101" pitchFamily="49" charset="-122"/>
                    <a:ea typeface="幼圆" panose="02010509060101010101" pitchFamily="49" charset="-122"/>
                  </a:endParaRPr>
                </a:p>
              </p:txBody>
            </p:sp>
            <p:pic>
              <p:nvPicPr>
                <p:cNvPr id="23" name="Picture 2" descr="C:\Users\admin\Desktop\微信图片_201711061125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7" y="1443173"/>
                  <a:ext cx="5582440" cy="444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14"/>
              <p:cNvSpPr/>
              <p:nvPr/>
            </p:nvSpPr>
            <p:spPr>
              <a:xfrm>
                <a:off x="4549041" y="1698045"/>
                <a:ext cx="1470004" cy="2383565"/>
              </a:xfrm>
              <a:prstGeom prst="rect">
                <a:avLst/>
              </a:prstGeom>
              <a:solidFill>
                <a:schemeClr val="bg1"/>
              </a:solidFill>
              <a:ln>
                <a:solidFill>
                  <a:srgbClr val="015ACE"/>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kumimoji="1" lang="zh-CN" altLang="en-US" sz="1605">
                  <a:solidFill>
                    <a:srgbClr val="FFFFFF"/>
                  </a:solidFill>
                  <a:ea typeface="宋体" panose="02010600030101010101" pitchFamily="2" charset="-122"/>
                </a:endParaRPr>
              </a:p>
            </p:txBody>
          </p:sp>
          <p:sp>
            <p:nvSpPr>
              <p:cNvPr id="16" name="矩形 15"/>
              <p:cNvSpPr/>
              <p:nvPr/>
            </p:nvSpPr>
            <p:spPr>
              <a:xfrm>
                <a:off x="7405082" y="1693546"/>
                <a:ext cx="1473726" cy="2383564"/>
              </a:xfrm>
              <a:prstGeom prst="rect">
                <a:avLst/>
              </a:prstGeom>
              <a:solidFill>
                <a:schemeClr val="bg1"/>
              </a:solidFill>
              <a:ln>
                <a:solidFill>
                  <a:srgbClr val="015ACE"/>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kumimoji="1" lang="zh-CN" altLang="en-US" sz="1605">
                  <a:solidFill>
                    <a:srgbClr val="FFFFFF"/>
                  </a:solidFill>
                  <a:ea typeface="宋体" panose="02010600030101010101" pitchFamily="2" charset="-122"/>
                </a:endParaRPr>
              </a:p>
            </p:txBody>
          </p:sp>
          <p:sp>
            <p:nvSpPr>
              <p:cNvPr id="17" name="矩形 16"/>
              <p:cNvSpPr/>
              <p:nvPr/>
            </p:nvSpPr>
            <p:spPr>
              <a:xfrm>
                <a:off x="5984543" y="1693546"/>
                <a:ext cx="1420538" cy="2383564"/>
              </a:xfrm>
              <a:prstGeom prst="rect">
                <a:avLst/>
              </a:prstGeom>
              <a:solidFill>
                <a:schemeClr val="bg1"/>
              </a:solidFill>
              <a:ln>
                <a:solidFill>
                  <a:srgbClr val="015ACE"/>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kumimoji="1" lang="zh-CN" altLang="en-US" sz="1605">
                  <a:solidFill>
                    <a:srgbClr val="FFFFFF"/>
                  </a:solidFill>
                  <a:ea typeface="宋体" panose="02010600030101010101" pitchFamily="2" charset="-122"/>
                </a:endParaRPr>
              </a:p>
            </p:txBody>
          </p:sp>
          <p:sp>
            <p:nvSpPr>
              <p:cNvPr id="18" name="TextBox 17"/>
              <p:cNvSpPr txBox="1">
                <a:spLocks noChangeArrowheads="1"/>
              </p:cNvSpPr>
              <p:nvPr/>
            </p:nvSpPr>
            <p:spPr bwMode="auto">
              <a:xfrm>
                <a:off x="4939901" y="4574977"/>
                <a:ext cx="620683" cy="354071"/>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700">
                    <a:solidFill>
                      <a:schemeClr val="bg1"/>
                    </a:solidFill>
                    <a:latin typeface="Arial" panose="020B0604020202090204" pitchFamily="34" charset="0"/>
                    <a:ea typeface="宋体" panose="02010600030101010101" pitchFamily="2" charset="-122"/>
                  </a:rPr>
                  <a:t>美国</a:t>
                </a:r>
              </a:p>
            </p:txBody>
          </p:sp>
          <p:sp>
            <p:nvSpPr>
              <p:cNvPr id="19" name="TextBox 18"/>
              <p:cNvSpPr txBox="1">
                <a:spLocks noChangeArrowheads="1"/>
              </p:cNvSpPr>
              <p:nvPr/>
            </p:nvSpPr>
            <p:spPr bwMode="auto">
              <a:xfrm>
                <a:off x="6386555" y="4597625"/>
                <a:ext cx="620683" cy="354071"/>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700">
                    <a:solidFill>
                      <a:schemeClr val="bg1"/>
                    </a:solidFill>
                    <a:latin typeface="Arial" panose="020B0604020202090204" pitchFamily="34" charset="0"/>
                    <a:ea typeface="宋体" panose="02010600030101010101" pitchFamily="2" charset="-122"/>
                  </a:rPr>
                  <a:t>德国</a:t>
                </a:r>
              </a:p>
            </p:txBody>
          </p:sp>
          <p:sp>
            <p:nvSpPr>
              <p:cNvPr id="20" name="TextBox 19"/>
              <p:cNvSpPr txBox="1">
                <a:spLocks noChangeArrowheads="1"/>
              </p:cNvSpPr>
              <p:nvPr/>
            </p:nvSpPr>
            <p:spPr bwMode="auto">
              <a:xfrm>
                <a:off x="7921096" y="4578124"/>
                <a:ext cx="620683" cy="354071"/>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700">
                    <a:solidFill>
                      <a:schemeClr val="bg1"/>
                    </a:solidFill>
                    <a:latin typeface="Arial" panose="020B0604020202090204" pitchFamily="34" charset="0"/>
                    <a:ea typeface="宋体" panose="02010600030101010101" pitchFamily="2" charset="-122"/>
                  </a:rPr>
                  <a:t>日本</a:t>
                </a:r>
              </a:p>
            </p:txBody>
          </p:sp>
        </p:grpSp>
        <p:pic>
          <p:nvPicPr>
            <p:cNvPr id="11" name="Picture 13" descr="https://ss1.bdstatic.com/70cFuXSh_Q1YnxGkpoWK1HF6hhy/it/u=2334877729,2834619920&amp;fm=27&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8048" y="5516782"/>
              <a:ext cx="1230033" cy="64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https://ss2.baidu.com/6ONYsjip0QIZ8tyhnq/it/u=3617101220,1384025352&amp;fm=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832" y="5275642"/>
              <a:ext cx="1089029" cy="108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descr="https://ss0.baidu.com/6ONWsjip0QIZ8tyhnq/it/u=4161625209,1433499079&amp;fm=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9265" y="5291407"/>
              <a:ext cx="1089029" cy="108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组合 23"/>
          <p:cNvGrpSpPr/>
          <p:nvPr/>
        </p:nvGrpSpPr>
        <p:grpSpPr>
          <a:xfrm>
            <a:off x="786130" y="365233"/>
            <a:ext cx="7584891" cy="776676"/>
            <a:chOff x="786130" y="365233"/>
            <a:chExt cx="7584891" cy="776676"/>
          </a:xfrm>
        </p:grpSpPr>
        <p:sp>
          <p:nvSpPr>
            <p:cNvPr id="25"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蓝桥杯国际赛：中外</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IT</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学子交流的亮丽平台</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26" name="圆角矩形 2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5124" t="28622" r="3501" b="28622"/>
          <a:stretch>
            <a:fillRect/>
          </a:stretch>
        </p:blipFill>
        <p:spPr>
          <a:xfrm>
            <a:off x="0" y="0"/>
            <a:ext cx="3539067" cy="6480176"/>
          </a:xfrm>
          <a:prstGeom prst="rect">
            <a:avLst/>
          </a:prstGeom>
          <a:solidFill>
            <a:srgbClr val="0070C0"/>
          </a:solidFill>
        </p:spPr>
      </p:pic>
      <p:grpSp>
        <p:nvGrpSpPr>
          <p:cNvPr id="5" name="组合 4"/>
          <p:cNvGrpSpPr/>
          <p:nvPr/>
        </p:nvGrpSpPr>
        <p:grpSpPr>
          <a:xfrm>
            <a:off x="916060" y="2148637"/>
            <a:ext cx="1656145" cy="1771021"/>
            <a:chOff x="920750" y="1677086"/>
            <a:chExt cx="2555875" cy="2733160"/>
          </a:xfrm>
        </p:grpSpPr>
        <p:sp>
          <p:nvSpPr>
            <p:cNvPr id="6" name="圆角矩形 5"/>
            <p:cNvSpPr/>
            <p:nvPr/>
          </p:nvSpPr>
          <p:spPr>
            <a:xfrm>
              <a:off x="920750" y="1992801"/>
              <a:ext cx="2555875" cy="2417445"/>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01877" y="1677086"/>
              <a:ext cx="2288817" cy="2517403"/>
            </a:xfrm>
            <a:prstGeom prst="rect">
              <a:avLst/>
            </a:prstGeom>
            <a:noFill/>
          </p:spPr>
          <p:txBody>
            <a:bodyPr wrap="none" rtlCol="0">
              <a:spAutoFit/>
            </a:bodyPr>
            <a:lstStyle/>
            <a:p>
              <a:r>
                <a:rPr lang="en-US" altLang="zh-CN" sz="10000" dirty="0">
                  <a:solidFill>
                    <a:schemeClr val="bg1"/>
                  </a:solidFill>
                  <a:cs typeface="+mn-ea"/>
                  <a:sym typeface="+mn-lt"/>
                </a:rPr>
                <a:t>02</a:t>
              </a:r>
              <a:endParaRPr lang="zh-CN" altLang="en-US" sz="10000" dirty="0">
                <a:solidFill>
                  <a:schemeClr val="bg1"/>
                </a:solidFill>
                <a:cs typeface="+mn-ea"/>
                <a:sym typeface="+mn-lt"/>
              </a:endParaRPr>
            </a:p>
          </p:txBody>
        </p:sp>
        <p:sp>
          <p:nvSpPr>
            <p:cNvPr id="8" name="文本框 7"/>
            <p:cNvSpPr txBox="1"/>
            <p:nvPr/>
          </p:nvSpPr>
          <p:spPr>
            <a:xfrm>
              <a:off x="1101877" y="3613208"/>
              <a:ext cx="2325629" cy="712473"/>
            </a:xfrm>
            <a:prstGeom prst="rect">
              <a:avLst/>
            </a:prstGeom>
            <a:noFill/>
          </p:spPr>
          <p:txBody>
            <a:bodyPr wrap="none" rtlCol="0">
              <a:spAutoFit/>
            </a:bodyPr>
            <a:lstStyle/>
            <a:p>
              <a:r>
                <a:rPr lang="en-US" altLang="zh-CN" sz="2400" dirty="0">
                  <a:solidFill>
                    <a:schemeClr val="bg1"/>
                  </a:solidFill>
                  <a:cs typeface="+mn-ea"/>
                  <a:sym typeface="+mn-lt"/>
                </a:rPr>
                <a:t>PART TWO</a:t>
              </a:r>
              <a:endParaRPr lang="zh-CN" altLang="en-US" sz="2400" dirty="0">
                <a:solidFill>
                  <a:schemeClr val="bg1"/>
                </a:solidFill>
                <a:cs typeface="+mn-ea"/>
                <a:sym typeface="+mn-lt"/>
              </a:endParaRPr>
            </a:p>
          </p:txBody>
        </p:sp>
      </p:grpSp>
      <p:sp>
        <p:nvSpPr>
          <p:cNvPr id="9" name="标题 1"/>
          <p:cNvSpPr>
            <a:spLocks noGrp="1"/>
          </p:cNvSpPr>
          <p:nvPr>
            <p:ph type="title"/>
          </p:nvPr>
        </p:nvSpPr>
        <p:spPr>
          <a:xfrm>
            <a:off x="4909011" y="2527319"/>
            <a:ext cx="5755213" cy="1252534"/>
          </a:xfrm>
        </p:spPr>
        <p:txBody>
          <a:bodyPr>
            <a:normAutofit/>
          </a:bodyPr>
          <a:lstStyle/>
          <a:p>
            <a:r>
              <a:rPr lang="zh-CN" altLang="en-US" sz="4500" dirty="0">
                <a:solidFill>
                  <a:schemeClr val="tx1">
                    <a:lumMod val="75000"/>
                    <a:lumOff val="25000"/>
                  </a:schemeClr>
                </a:solidFill>
                <a:latin typeface="SimHei" panose="02010609060101010101" pitchFamily="49" charset="-122"/>
                <a:ea typeface="SimHei" panose="02010609060101010101" pitchFamily="49" charset="-122"/>
              </a:rPr>
              <a:t>优秀选手  直通名企</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4894" y="1192392"/>
            <a:ext cx="5062560" cy="3375040"/>
          </a:xfrm>
          <a:prstGeom prst="rect">
            <a:avLst/>
          </a:prstGeom>
        </p:spPr>
      </p:pic>
      <p:sp>
        <p:nvSpPr>
          <p:cNvPr id="15" name="矩形 14"/>
          <p:cNvSpPr/>
          <p:nvPr/>
        </p:nvSpPr>
        <p:spPr>
          <a:xfrm>
            <a:off x="1054620" y="4620586"/>
            <a:ext cx="9516335" cy="1526123"/>
          </a:xfrm>
          <a:prstGeom prst="rect">
            <a:avLst/>
          </a:prstGeom>
        </p:spPr>
        <p:txBody>
          <a:bodyPr wrap="square">
            <a:spAutoFit/>
          </a:bodyPr>
          <a:lstStyle/>
          <a:p>
            <a:pPr>
              <a:lnSpc>
                <a:spcPct val="150000"/>
              </a:lnSpc>
              <a:defRPr/>
            </a:pPr>
            <a:r>
              <a:rPr lang="en-US" altLang="zh-CN" sz="1600" dirty="0">
                <a:solidFill>
                  <a:srgbClr val="FF3606"/>
                </a:solidFill>
                <a:latin typeface="微软雅黑" panose="020B0703020204020201" pitchFamily="34" charset="-122"/>
                <a:ea typeface="微软雅黑" panose="020B0703020204020201" pitchFamily="34" charset="-122"/>
              </a:rPr>
              <a:t>▶</a:t>
            </a:r>
            <a:r>
              <a:rPr lang="zh-CN" altLang="en-US" sz="1600" dirty="0">
                <a:solidFill>
                  <a:schemeClr val="tx1">
                    <a:lumMod val="65000"/>
                    <a:lumOff val="35000"/>
                  </a:schemeClr>
                </a:solidFill>
                <a:latin typeface="微软雅黑" panose="020B0703020204020201" pitchFamily="34" charset="-122"/>
                <a:ea typeface="微软雅黑" panose="020B0703020204020201" pitchFamily="34" charset="-122"/>
              </a:rPr>
              <a:t>   </a:t>
            </a:r>
            <a:r>
              <a:rPr lang="zh-CN" altLang="en-US" sz="1600" dirty="0">
                <a:latin typeface="微软雅黑" panose="020B0703020204020201" pitchFamily="34" charset="-122"/>
                <a:ea typeface="微软雅黑" panose="020B0703020204020201" pitchFamily="34" charset="-122"/>
              </a:rPr>
              <a:t>第一时间为企业锁定优秀人才                                              </a:t>
            </a:r>
            <a:r>
              <a:rPr lang="en-US" altLang="zh-CN" sz="1600" dirty="0">
                <a:solidFill>
                  <a:srgbClr val="FF3606"/>
                </a:solidFill>
                <a:latin typeface="微软雅黑" panose="020B0703020204020201" pitchFamily="34" charset="-122"/>
                <a:ea typeface="微软雅黑" panose="020B0703020204020201" pitchFamily="34" charset="-122"/>
              </a:rPr>
              <a:t>▶</a:t>
            </a:r>
            <a:r>
              <a:rPr lang="zh-CN" altLang="en-US" sz="1600" dirty="0">
                <a:solidFill>
                  <a:schemeClr val="tx1">
                    <a:lumMod val="65000"/>
                    <a:lumOff val="35000"/>
                  </a:schemeClr>
                </a:solidFill>
                <a:latin typeface="微软雅黑" panose="020B0703020204020201" pitchFamily="34" charset="-122"/>
                <a:ea typeface="微软雅黑" panose="020B0703020204020201" pitchFamily="34" charset="-122"/>
              </a:rPr>
              <a:t>   </a:t>
            </a:r>
            <a:r>
              <a:rPr lang="zh-CN" altLang="en-US" sz="1600" dirty="0">
                <a:latin typeface="微软雅黑" panose="020B0703020204020201" pitchFamily="34" charset="-122"/>
                <a:ea typeface="微软雅黑" panose="020B0703020204020201" pitchFamily="34" charset="-122"/>
              </a:rPr>
              <a:t>帮助选手获得名企入职机会</a:t>
            </a:r>
            <a:endParaRPr lang="en-US" altLang="zh-CN" sz="1600" dirty="0">
              <a:latin typeface="微软雅黑" panose="020B0703020204020201" pitchFamily="34" charset="-122"/>
              <a:ea typeface="微软雅黑" panose="020B0703020204020201" pitchFamily="34" charset="-122"/>
            </a:endParaRPr>
          </a:p>
          <a:p>
            <a:pPr>
              <a:lnSpc>
                <a:spcPct val="150000"/>
              </a:lnSpc>
              <a:defRPr/>
            </a:pPr>
            <a:r>
              <a:rPr lang="en-US" altLang="zh-CN" sz="1600" dirty="0">
                <a:solidFill>
                  <a:srgbClr val="FF3606"/>
                </a:solidFill>
                <a:latin typeface="微软雅黑" panose="020B0703020204020201" pitchFamily="34" charset="-122"/>
                <a:ea typeface="微软雅黑" panose="020B0703020204020201" pitchFamily="34" charset="-122"/>
              </a:rPr>
              <a:t>▶</a:t>
            </a:r>
            <a:r>
              <a:rPr lang="zh-CN" altLang="en-US" sz="1600" dirty="0">
                <a:solidFill>
                  <a:schemeClr val="tx1">
                    <a:lumMod val="65000"/>
                    <a:lumOff val="35000"/>
                  </a:schemeClr>
                </a:solidFill>
                <a:latin typeface="微软雅黑" panose="020B0703020204020201" pitchFamily="34" charset="-122"/>
                <a:ea typeface="微软雅黑" panose="020B0703020204020201" pitchFamily="34" charset="-122"/>
              </a:rPr>
              <a:t>   </a:t>
            </a:r>
            <a:r>
              <a:rPr lang="zh-CN" altLang="en-US" sz="1600" dirty="0">
                <a:latin typeface="微软雅黑" panose="020B0703020204020201" pitchFamily="34" charset="-122"/>
                <a:ea typeface="微软雅黑" panose="020B0703020204020201" pitchFamily="34" charset="-122"/>
              </a:rPr>
              <a:t>缩短就业时间</a:t>
            </a:r>
            <a:r>
              <a:rPr lang="en-US" altLang="zh-CN" sz="1600" dirty="0">
                <a:latin typeface="微软雅黑" panose="020B0703020204020201" pitchFamily="34" charset="-122"/>
                <a:ea typeface="微软雅黑" panose="020B0703020204020201" pitchFamily="34" charset="-122"/>
              </a:rPr>
              <a:t>                                                                      </a:t>
            </a:r>
            <a:r>
              <a:rPr lang="en-US" altLang="zh-CN" sz="1600" dirty="0">
                <a:solidFill>
                  <a:srgbClr val="FF3606"/>
                </a:solidFill>
                <a:latin typeface="微软雅黑" panose="020B0703020204020201" pitchFamily="34" charset="-122"/>
                <a:ea typeface="微软雅黑" panose="020B0703020204020201" pitchFamily="34" charset="-122"/>
              </a:rPr>
              <a:t>▶   </a:t>
            </a:r>
            <a:r>
              <a:rPr lang="zh-CN" altLang="en-US" sz="1600" dirty="0">
                <a:latin typeface="微软雅黑" panose="020B0703020204020201" pitchFamily="34" charset="-122"/>
                <a:ea typeface="微软雅黑" panose="020B0703020204020201" pitchFamily="34" charset="-122"/>
              </a:rPr>
              <a:t>降低学生求职成本</a:t>
            </a:r>
            <a:endParaRPr lang="en-US" altLang="zh-CN" sz="1600" dirty="0">
              <a:latin typeface="微软雅黑" panose="020B0703020204020201" pitchFamily="34" charset="-122"/>
              <a:ea typeface="微软雅黑" panose="020B0703020204020201" pitchFamily="34" charset="-122"/>
            </a:endParaRPr>
          </a:p>
          <a:p>
            <a:pPr>
              <a:lnSpc>
                <a:spcPct val="150000"/>
              </a:lnSpc>
              <a:defRPr/>
            </a:pPr>
            <a:r>
              <a:rPr lang="en-US" altLang="zh-CN" sz="1600" dirty="0">
                <a:solidFill>
                  <a:srgbClr val="FF3606"/>
                </a:solidFill>
                <a:latin typeface="微软雅黑" panose="020B0703020204020201" pitchFamily="34" charset="-122"/>
                <a:ea typeface="微软雅黑" panose="020B0703020204020201" pitchFamily="34" charset="-122"/>
              </a:rPr>
              <a:t>▶   </a:t>
            </a:r>
            <a:r>
              <a:rPr lang="zh-CN" altLang="en-US" sz="1600" dirty="0">
                <a:latin typeface="微软雅黑" panose="020B0703020204020201" pitchFamily="34" charset="-122"/>
                <a:ea typeface="微软雅黑" panose="020B0703020204020201" pitchFamily="34" charset="-122"/>
              </a:rPr>
              <a:t>提高蓝桥杯获奖选手薪酬                                                     </a:t>
            </a:r>
            <a:r>
              <a:rPr lang="en-US" altLang="zh-CN" sz="1600" dirty="0">
                <a:solidFill>
                  <a:srgbClr val="FF3606"/>
                </a:solidFill>
                <a:latin typeface="微软雅黑" panose="020B0703020204020201" pitchFamily="34" charset="-122"/>
                <a:ea typeface="微软雅黑" panose="020B0703020204020201" pitchFamily="34" charset="-122"/>
              </a:rPr>
              <a:t>▶</a:t>
            </a:r>
            <a:r>
              <a:rPr lang="zh-CN" altLang="en-US" sz="1600" dirty="0">
                <a:latin typeface="微软雅黑" panose="020B0703020204020201" pitchFamily="34" charset="-122"/>
                <a:ea typeface="微软雅黑" panose="020B0703020204020201" pitchFamily="34" charset="-122"/>
              </a:rPr>
              <a:t>   降低企业招聘成本，提高招聘效率</a:t>
            </a:r>
            <a:endParaRPr lang="en-US" altLang="zh-CN" sz="1600" dirty="0">
              <a:latin typeface="微软雅黑" panose="020B0703020204020201" pitchFamily="34" charset="-122"/>
              <a:ea typeface="微软雅黑" panose="020B0703020204020201" pitchFamily="34" charset="-122"/>
            </a:endParaRPr>
          </a:p>
          <a:p>
            <a:pPr>
              <a:lnSpc>
                <a:spcPct val="150000"/>
              </a:lnSpc>
              <a:defRPr/>
            </a:pPr>
            <a:endParaRPr lang="zh-CN" altLang="zh-CN" sz="1600" dirty="0">
              <a:solidFill>
                <a:schemeClr val="tx1">
                  <a:lumMod val="65000"/>
                  <a:lumOff val="35000"/>
                </a:schemeClr>
              </a:solidFill>
              <a:latin typeface="微软雅黑" panose="020B0703020204020201" pitchFamily="34" charset="-122"/>
              <a:ea typeface="微软雅黑" panose="020B0703020204020201" pitchFamily="34" charset="-122"/>
            </a:endParaRPr>
          </a:p>
        </p:txBody>
      </p:sp>
      <p:sp>
        <p:nvSpPr>
          <p:cNvPr id="16" name="文本框 37"/>
          <p:cNvSpPr txBox="1">
            <a:spLocks noChangeArrowheads="1"/>
          </p:cNvSpPr>
          <p:nvPr/>
        </p:nvSpPr>
        <p:spPr bwMode="auto">
          <a:xfrm>
            <a:off x="2041210" y="1592621"/>
            <a:ext cx="1800875" cy="400110"/>
          </a:xfrm>
          <a:prstGeom prst="rect">
            <a:avLst/>
          </a:prstGeom>
          <a:solidFill>
            <a:srgbClr val="006DD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2000" dirty="0">
                <a:solidFill>
                  <a:schemeClr val="bg1"/>
                </a:solidFill>
              </a:rPr>
              <a:t>就业绿色通道</a:t>
            </a:r>
            <a:endParaRPr lang="zh-CN" altLang="zh-CN" sz="2000" dirty="0">
              <a:solidFill>
                <a:schemeClr val="bg1"/>
              </a:solidFill>
            </a:endParaRPr>
          </a:p>
        </p:txBody>
      </p:sp>
      <p:sp>
        <p:nvSpPr>
          <p:cNvPr id="17" name="文本框 29"/>
          <p:cNvSpPr txBox="1">
            <a:spLocks noChangeArrowheads="1"/>
          </p:cNvSpPr>
          <p:nvPr/>
        </p:nvSpPr>
        <p:spPr bwMode="auto">
          <a:xfrm>
            <a:off x="1054621" y="2352052"/>
            <a:ext cx="3774054"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50000"/>
              </a:lnSpc>
              <a:spcBef>
                <a:spcPct val="0"/>
              </a:spcBef>
              <a:buFontTx/>
              <a:buNone/>
            </a:pPr>
            <a:r>
              <a:rPr lang="zh-CN" altLang="en-US" sz="1800" dirty="0">
                <a:solidFill>
                  <a:srgbClr val="404040"/>
                </a:solidFill>
              </a:rPr>
              <a:t>通过竞赛试题客观选拔人才，企业提供</a:t>
            </a:r>
            <a:r>
              <a:rPr lang="zh-CN" altLang="en-US" sz="1800" b="1" dirty="0">
                <a:solidFill>
                  <a:srgbClr val="404040"/>
                </a:solidFill>
              </a:rPr>
              <a:t>免笔试、直接面试</a:t>
            </a:r>
            <a:r>
              <a:rPr lang="zh-CN" altLang="en-US" sz="1800" dirty="0">
                <a:solidFill>
                  <a:srgbClr val="404040"/>
                </a:solidFill>
              </a:rPr>
              <a:t>等就业绿色通道</a:t>
            </a:r>
            <a:endParaRPr lang="zh-CN" altLang="zh-CN" sz="1800" dirty="0">
              <a:solidFill>
                <a:srgbClr val="404040"/>
              </a:solidFill>
            </a:endParaRPr>
          </a:p>
        </p:txBody>
      </p:sp>
      <p:grpSp>
        <p:nvGrpSpPr>
          <p:cNvPr id="21" name="组合 20"/>
          <p:cNvGrpSpPr/>
          <p:nvPr/>
        </p:nvGrpSpPr>
        <p:grpSpPr>
          <a:xfrm>
            <a:off x="786130" y="365233"/>
            <a:ext cx="7584891" cy="776676"/>
            <a:chOff x="786130" y="365233"/>
            <a:chExt cx="7584891" cy="776676"/>
          </a:xfrm>
        </p:grpSpPr>
        <p:sp>
          <p:nvSpPr>
            <p:cNvPr id="22"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蓝桥杯青蓝菁英计划</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23" name="圆角矩形 22"/>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920" y="3700877"/>
            <a:ext cx="8640233" cy="252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1440919" y="1165569"/>
            <a:ext cx="8640233" cy="2398816"/>
            <a:chOff x="1440920" y="924937"/>
            <a:chExt cx="8640233" cy="2398816"/>
          </a:xfrm>
        </p:grpSpPr>
        <p:sp>
          <p:nvSpPr>
            <p:cNvPr id="5" name="矩形 4"/>
            <p:cNvSpPr/>
            <p:nvPr/>
          </p:nvSpPr>
          <p:spPr>
            <a:xfrm>
              <a:off x="1440920" y="924937"/>
              <a:ext cx="8640233" cy="2398816"/>
            </a:xfrm>
            <a:prstGeom prst="rect">
              <a:avLst/>
            </a:prstGeom>
            <a:solidFill>
              <a:srgbClr val="0064A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75" dirty="0"/>
            </a:p>
          </p:txBody>
        </p:sp>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t="8076" r="3372" b="17726"/>
            <a:stretch>
              <a:fillRect/>
            </a:stretch>
          </p:blipFill>
          <p:spPr bwMode="auto">
            <a:xfrm>
              <a:off x="1910434" y="1484039"/>
              <a:ext cx="7669707" cy="13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4104993" y="1037944"/>
              <a:ext cx="3312089"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795" b="1" dirty="0">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部分青蓝菁英计划合作企业</a:t>
              </a:r>
            </a:p>
          </p:txBody>
        </p:sp>
        <p:sp>
          <p:nvSpPr>
            <p:cNvPr id="8" name="TextBox 6"/>
            <p:cNvSpPr txBox="1">
              <a:spLocks noChangeArrowheads="1"/>
            </p:cNvSpPr>
            <p:nvPr/>
          </p:nvSpPr>
          <p:spPr bwMode="auto">
            <a:xfrm>
              <a:off x="2154939" y="2975079"/>
              <a:ext cx="2077557" cy="20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青蓝菁英计划</a:t>
              </a:r>
              <a:r>
                <a:rPr lang="en-US" altLang="zh-CN"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a:t>
              </a:r>
              <a:r>
                <a:rPr lang="zh-CN" altLang="en-US"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蚂蚁金服</a:t>
              </a:r>
            </a:p>
          </p:txBody>
        </p:sp>
        <p:sp>
          <p:nvSpPr>
            <p:cNvPr id="9" name="TextBox 6"/>
            <p:cNvSpPr txBox="1">
              <a:spLocks noChangeArrowheads="1"/>
            </p:cNvSpPr>
            <p:nvPr/>
          </p:nvSpPr>
          <p:spPr bwMode="auto">
            <a:xfrm>
              <a:off x="4706509" y="2975079"/>
              <a:ext cx="2077556" cy="20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青蓝菁英计划</a:t>
              </a:r>
              <a:r>
                <a:rPr lang="en-US" altLang="zh-CN"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a:t>
              </a:r>
              <a:r>
                <a:rPr lang="zh-CN" altLang="en-US"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科大讯飞</a:t>
              </a:r>
            </a:p>
          </p:txBody>
        </p:sp>
        <p:sp>
          <p:nvSpPr>
            <p:cNvPr id="10" name="TextBox 6"/>
            <p:cNvSpPr txBox="1">
              <a:spLocks noChangeArrowheads="1"/>
            </p:cNvSpPr>
            <p:nvPr/>
          </p:nvSpPr>
          <p:spPr bwMode="auto">
            <a:xfrm>
              <a:off x="7288078" y="2975079"/>
              <a:ext cx="2077557" cy="20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325">
                  <a:solidFill>
                    <a:schemeClr val="bg1"/>
                  </a:solidFill>
                  <a:latin typeface="微软雅黑 Light" panose="020B0502040204020203" pitchFamily="34" charset="-122"/>
                  <a:ea typeface="微软雅黑 Light" panose="020B0502040204020203" pitchFamily="34" charset="-122"/>
                  <a:cs typeface="微软雅黑" panose="020B0703020204020201" pitchFamily="34" charset="-122"/>
                </a:rPr>
                <a:t>青蓝菁英计划招聘现场</a:t>
              </a:r>
            </a:p>
          </p:txBody>
        </p:sp>
      </p:grpSp>
      <p:grpSp>
        <p:nvGrpSpPr>
          <p:cNvPr id="12" name="组合 11"/>
          <p:cNvGrpSpPr/>
          <p:nvPr/>
        </p:nvGrpSpPr>
        <p:grpSpPr>
          <a:xfrm>
            <a:off x="786130" y="365233"/>
            <a:ext cx="7584891" cy="776676"/>
            <a:chOff x="786130" y="365233"/>
            <a:chExt cx="7584891" cy="776676"/>
          </a:xfrm>
        </p:grpSpPr>
        <p:sp>
          <p:nvSpPr>
            <p:cNvPr id="13"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青蓝菁英计划部分合作企业</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14" name="圆角矩形 13"/>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22210" y="365233"/>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&amp;</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百度</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IT</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新菁英人才培养计划</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1482"/>
          <a:stretch>
            <a:fillRect/>
          </a:stretch>
        </p:blipFill>
        <p:spPr bwMode="auto">
          <a:xfrm>
            <a:off x="5510863" y="1660705"/>
            <a:ext cx="5285311" cy="39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p:cNvSpPr txBox="1">
            <a:spLocks noChangeArrowheads="1"/>
          </p:cNvSpPr>
          <p:nvPr/>
        </p:nvSpPr>
        <p:spPr bwMode="auto">
          <a:xfrm>
            <a:off x="786130" y="1660705"/>
            <a:ext cx="4311344" cy="149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30000"/>
              </a:lnSpc>
              <a:spcBef>
                <a:spcPct val="0"/>
              </a:spcBef>
              <a:buFontTx/>
              <a:buNone/>
            </a:pPr>
            <a:r>
              <a:rPr lang="zh-CN" altLang="en-US" sz="1800" dirty="0">
                <a:latin typeface="幼圆" panose="02010509060101010101" pitchFamily="49" charset="-122"/>
                <a:ea typeface="幼圆" panose="02010509060101010101" pitchFamily="49" charset="-122"/>
              </a:rPr>
              <a:t>蓝桥</a:t>
            </a:r>
            <a:r>
              <a:rPr lang="en-US" altLang="zh-CN" sz="1800" dirty="0">
                <a:latin typeface="幼圆" panose="02010509060101010101" pitchFamily="49" charset="-122"/>
                <a:ea typeface="幼圆" panose="02010509060101010101" pitchFamily="49" charset="-122"/>
              </a:rPr>
              <a:t>IT</a:t>
            </a:r>
            <a:r>
              <a:rPr lang="zh-CN" altLang="en-US" sz="1800" dirty="0">
                <a:latin typeface="幼圆" panose="02010509060101010101" pitchFamily="49" charset="-122"/>
                <a:ea typeface="幼圆" panose="02010509060101010101" pitchFamily="49" charset="-122"/>
              </a:rPr>
              <a:t>新菁英人才培养计划是以蓝桥杯大赛为依托，联合百度共同在教育领域开展一系列的人才培养、学术交流、教师培训、人才招聘等合作。</a:t>
            </a:r>
          </a:p>
        </p:txBody>
      </p:sp>
      <p:sp>
        <p:nvSpPr>
          <p:cNvPr id="12" name="文本框 12"/>
          <p:cNvSpPr txBox="1">
            <a:spLocks noChangeArrowheads="1"/>
          </p:cNvSpPr>
          <p:nvPr/>
        </p:nvSpPr>
        <p:spPr bwMode="auto">
          <a:xfrm>
            <a:off x="786130" y="3700761"/>
            <a:ext cx="3477154" cy="16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marL="285750" indent="-285750" eaLnBrk="1" hangingPunct="1">
              <a:lnSpc>
                <a:spcPct val="130000"/>
              </a:lnSpc>
              <a:spcBef>
                <a:spcPct val="0"/>
              </a:spcBef>
              <a:buFont typeface="Wingdings" panose="05000000000000000000" pitchFamily="2" charset="2"/>
              <a:buChar char="Ø"/>
            </a:pPr>
            <a:r>
              <a:rPr lang="zh-CN" altLang="en-US" sz="1600" dirty="0">
                <a:solidFill>
                  <a:srgbClr val="0070C0"/>
                </a:solidFill>
                <a:latin typeface="幼圆" panose="02010509060101010101" pitchFamily="49" charset="-122"/>
                <a:ea typeface="幼圆" panose="02010509060101010101" pitchFamily="49" charset="-122"/>
              </a:rPr>
              <a:t>百度优先招录大赛优秀选手</a:t>
            </a:r>
          </a:p>
          <a:p>
            <a:pPr marL="285750" indent="-285750" eaLnBrk="1" hangingPunct="1">
              <a:lnSpc>
                <a:spcPct val="130000"/>
              </a:lnSpc>
              <a:spcBef>
                <a:spcPct val="0"/>
              </a:spcBef>
              <a:buFont typeface="Wingdings" panose="05000000000000000000" pitchFamily="2" charset="2"/>
              <a:buChar char="Ø"/>
            </a:pPr>
            <a:endParaRPr lang="zh-CN" altLang="en-US" sz="1600" dirty="0">
              <a:solidFill>
                <a:srgbClr val="0070C0"/>
              </a:solidFill>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Ø"/>
            </a:pPr>
            <a:r>
              <a:rPr lang="zh-CN" altLang="en-US" sz="1600" dirty="0">
                <a:solidFill>
                  <a:srgbClr val="0070C0"/>
                </a:solidFill>
                <a:latin typeface="幼圆" panose="02010509060101010101" pitchFamily="49" charset="-122"/>
                <a:ea typeface="幼圆" panose="02010509060101010101" pitchFamily="49" charset="-122"/>
              </a:rPr>
              <a:t>百度为大赛提供技术资源及支持</a:t>
            </a:r>
          </a:p>
          <a:p>
            <a:pPr marL="285750" indent="-285750" eaLnBrk="1" hangingPunct="1">
              <a:lnSpc>
                <a:spcPct val="130000"/>
              </a:lnSpc>
              <a:spcBef>
                <a:spcPct val="0"/>
              </a:spcBef>
              <a:buFont typeface="Wingdings" panose="05000000000000000000" pitchFamily="2" charset="2"/>
              <a:buChar char="Ø"/>
            </a:pPr>
            <a:endParaRPr lang="en-US" altLang="zh-CN" sz="1600" dirty="0">
              <a:solidFill>
                <a:srgbClr val="0070C0"/>
              </a:solidFill>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Ø"/>
            </a:pPr>
            <a:r>
              <a:rPr lang="zh-CN" altLang="en-US" sz="1600" dirty="0">
                <a:solidFill>
                  <a:srgbClr val="0070C0"/>
                </a:solidFill>
                <a:latin typeface="幼圆" panose="02010509060101010101" pitchFamily="49" charset="-122"/>
                <a:ea typeface="幼圆" panose="02010509060101010101" pitchFamily="49" charset="-122"/>
              </a:rPr>
              <a:t>百度</a:t>
            </a:r>
            <a:r>
              <a:rPr lang="en-US" altLang="zh-CN" sz="1600" dirty="0">
                <a:solidFill>
                  <a:srgbClr val="0070C0"/>
                </a:solidFill>
                <a:latin typeface="幼圆" panose="02010509060101010101" pitchFamily="49" charset="-122"/>
                <a:ea typeface="幼圆" panose="02010509060101010101" pitchFamily="49" charset="-122"/>
              </a:rPr>
              <a:t>AI</a:t>
            </a:r>
            <a:r>
              <a:rPr lang="zh-CN" altLang="en-US" sz="1600" dirty="0">
                <a:solidFill>
                  <a:srgbClr val="0070C0"/>
                </a:solidFill>
                <a:latin typeface="幼圆" panose="02010509060101010101" pitchFamily="49" charset="-122"/>
                <a:ea typeface="幼圆" panose="02010509060101010101" pitchFamily="49" charset="-122"/>
              </a:rPr>
              <a:t>校园行全国公益巡讲</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908012" y="312881"/>
            <a:ext cx="4817025"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&amp;</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腾讯</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蓝腾计划</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36" name="圆角矩形 35"/>
          <p:cNvSpPr/>
          <p:nvPr/>
        </p:nvSpPr>
        <p:spPr>
          <a:xfrm>
            <a:off x="786130" y="49260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1037" y="1807048"/>
            <a:ext cx="5205356" cy="347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1"/>
          <p:cNvSpPr>
            <a:spLocks noChangeArrowheads="1"/>
          </p:cNvSpPr>
          <p:nvPr/>
        </p:nvSpPr>
        <p:spPr bwMode="auto">
          <a:xfrm>
            <a:off x="786130" y="1965266"/>
            <a:ext cx="4817025" cy="358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marL="285750" indent="-285750" eaLnBrk="1" hangingPunct="1">
              <a:lnSpc>
                <a:spcPct val="130000"/>
              </a:lnSpc>
              <a:spcBef>
                <a:spcPct val="0"/>
              </a:spcBef>
              <a:buFont typeface="Wingdings" panose="05000000000000000000" pitchFamily="2" charset="2"/>
              <a:buChar char="u"/>
            </a:pPr>
            <a:r>
              <a:rPr lang="zh-CN" altLang="en-US" sz="1600" dirty="0">
                <a:latin typeface="幼圆" panose="02010509060101010101" pitchFamily="49" charset="-122"/>
                <a:ea typeface="幼圆" panose="02010509060101010101" pitchFamily="49" charset="-122"/>
              </a:rPr>
              <a:t>蓝桥携手腾讯共同推出蓝腾计划“互联网</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”超能学员职业养成课程。</a:t>
            </a:r>
            <a:endParaRPr lang="en-US" altLang="zh-CN" sz="1600" dirty="0">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u"/>
            </a:pPr>
            <a:endParaRPr lang="en-US" altLang="zh-CN" sz="1600" dirty="0">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u"/>
            </a:pPr>
            <a:r>
              <a:rPr lang="zh-CN" altLang="en-US" sz="1600" dirty="0">
                <a:latin typeface="幼圆" panose="02010509060101010101" pitchFamily="49" charset="-122"/>
                <a:ea typeface="幼圆" panose="02010509060101010101" pitchFamily="49" charset="-122"/>
              </a:rPr>
              <a:t>腾讯将与蓝桥共同设计课程，汇集腾讯一线的技术内容，并邀请一线的技术、产品、</a:t>
            </a:r>
            <a:r>
              <a:rPr lang="en-US" altLang="zh-CN" sz="1600" dirty="0">
                <a:latin typeface="幼圆" panose="02010509060101010101" pitchFamily="49" charset="-122"/>
                <a:ea typeface="幼圆" panose="02010509060101010101" pitchFamily="49" charset="-122"/>
              </a:rPr>
              <a:t>UI</a:t>
            </a:r>
            <a:r>
              <a:rPr lang="zh-CN" altLang="en-US" sz="1600" dirty="0">
                <a:latin typeface="幼圆" panose="02010509060101010101" pitchFamily="49" charset="-122"/>
                <a:ea typeface="幼圆" panose="02010509060101010101" pitchFamily="49" charset="-122"/>
              </a:rPr>
              <a:t>人员和人力亲自参与课程设计、讲授和实践指导。</a:t>
            </a:r>
            <a:endParaRPr lang="en-US" altLang="zh-CN" sz="1600" dirty="0">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u"/>
            </a:pPr>
            <a:endParaRPr lang="en-US" altLang="zh-CN" sz="1600" dirty="0">
              <a:latin typeface="幼圆" panose="02010509060101010101" pitchFamily="49" charset="-122"/>
              <a:ea typeface="幼圆" panose="02010509060101010101" pitchFamily="49" charset="-122"/>
            </a:endParaRPr>
          </a:p>
          <a:p>
            <a:pPr marL="285750" indent="-285750" eaLnBrk="1" hangingPunct="1">
              <a:lnSpc>
                <a:spcPct val="130000"/>
              </a:lnSpc>
              <a:spcBef>
                <a:spcPct val="0"/>
              </a:spcBef>
              <a:buFont typeface="Wingdings" panose="05000000000000000000" pitchFamily="2" charset="2"/>
              <a:buChar char="u"/>
            </a:pPr>
            <a:r>
              <a:rPr lang="zh-CN" altLang="en-US" sz="1600" dirty="0">
                <a:latin typeface="幼圆" panose="02010509060101010101" pitchFamily="49" charset="-122"/>
                <a:ea typeface="幼圆" panose="02010509060101010101" pitchFamily="49" charset="-122"/>
              </a:rPr>
              <a:t>相关实训结束后，学员都将进入蓝腾“企鹅人才库”并颁发超能学员证书，部分优秀学员将直接进入腾讯公司实习。</a:t>
            </a:r>
          </a:p>
          <a:p>
            <a:pPr marL="285750" indent="-285750" eaLnBrk="1" hangingPunct="1">
              <a:lnSpc>
                <a:spcPct val="130000"/>
              </a:lnSpc>
              <a:spcBef>
                <a:spcPct val="0"/>
              </a:spcBef>
              <a:buFont typeface="Wingdings" panose="05000000000000000000" pitchFamily="2" charset="2"/>
              <a:buChar char="u"/>
            </a:pPr>
            <a:endParaRPr lang="zh-CN" altLang="en-US" sz="1600" dirty="0">
              <a:latin typeface="幼圆" panose="02010509060101010101" pitchFamily="49" charset="-122"/>
              <a:ea typeface="幼圆" panose="02010509060101010101" pitchFamily="49" charset="-122"/>
            </a:endParaRPr>
          </a:p>
        </p:txBody>
      </p:sp>
      <p:sp>
        <p:nvSpPr>
          <p:cNvPr id="9" name="文本框 12"/>
          <p:cNvSpPr txBox="1">
            <a:spLocks noChangeArrowheads="1"/>
          </p:cNvSpPr>
          <p:nvPr/>
        </p:nvSpPr>
        <p:spPr bwMode="auto">
          <a:xfrm>
            <a:off x="786130" y="1239660"/>
            <a:ext cx="4453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600" b="1" dirty="0"/>
              <a:t>蓝腾计划“互联网</a:t>
            </a:r>
            <a:r>
              <a:rPr lang="en-US" altLang="zh-CN" sz="1600" b="1" dirty="0"/>
              <a:t>+</a:t>
            </a:r>
            <a:r>
              <a:rPr lang="zh-CN" altLang="en-US" sz="1600" b="1" dirty="0"/>
              <a:t>”超能学员职业养成课程</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2870" y="1377536"/>
            <a:ext cx="11587813" cy="4873633"/>
            <a:chOff x="-32119" y="1185031"/>
            <a:chExt cx="11587813" cy="4873633"/>
          </a:xfrm>
        </p:grpSpPr>
        <p:pic>
          <p:nvPicPr>
            <p:cNvPr id="4" name="Picture 4" descr="C:\Users\Administrator\AppData\Roaming\Tencent\Users\627912307\QQ\WinTemp\RichOle\)R4OV9{EG]@WIGCT08F_X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187477"/>
              <a:ext cx="2674573" cy="199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Users\Administrator\AppData\Roaming\Tencent\Users\627912307\QQ\WinTemp\RichOle\U~1`VPIL@XM{_KK04MGV@Q8.pn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6542" y="1187477"/>
              <a:ext cx="2674572" cy="201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82" y="3174489"/>
              <a:ext cx="2673072" cy="368606"/>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605">
                  <a:solidFill>
                    <a:srgbClr val="FFFFFF"/>
                  </a:solidFill>
                  <a:ea typeface="宋体" panose="02010600030101010101" pitchFamily="2" charset="-122"/>
                </a:rPr>
                <a:t>百度</a:t>
              </a:r>
            </a:p>
          </p:txBody>
        </p:sp>
        <p:sp>
          <p:nvSpPr>
            <p:cNvPr id="10" name="矩形 9"/>
            <p:cNvSpPr/>
            <p:nvPr/>
          </p:nvSpPr>
          <p:spPr>
            <a:xfrm>
              <a:off x="2967962" y="3180489"/>
              <a:ext cx="2674573" cy="368606"/>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605">
                  <a:solidFill>
                    <a:srgbClr val="FFFFFF"/>
                  </a:solidFill>
                  <a:ea typeface="宋体" panose="02010600030101010101" pitchFamily="2" charset="-122"/>
                </a:rPr>
                <a:t>腾讯</a:t>
              </a:r>
            </a:p>
          </p:txBody>
        </p:sp>
        <p:sp>
          <p:nvSpPr>
            <p:cNvPr id="11" name="矩形 10"/>
            <p:cNvSpPr/>
            <p:nvPr/>
          </p:nvSpPr>
          <p:spPr>
            <a:xfrm>
              <a:off x="5942543" y="3186501"/>
              <a:ext cx="2673072" cy="367095"/>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en-US" altLang="zh-CN" sz="1605">
                  <a:solidFill>
                    <a:srgbClr val="FFFFFF"/>
                  </a:solidFill>
                  <a:ea typeface="宋体" panose="02010600030101010101" pitchFamily="2" charset="-122"/>
                </a:rPr>
                <a:t>IBM</a:t>
              </a:r>
              <a:endParaRPr kumimoji="1" lang="zh-CN" altLang="en-US" sz="1605">
                <a:solidFill>
                  <a:srgbClr val="FFFFFF"/>
                </a:solidFill>
                <a:ea typeface="宋体" panose="02010600030101010101" pitchFamily="2" charset="-122"/>
              </a:endParaRPr>
            </a:p>
          </p:txBody>
        </p:sp>
        <p:sp>
          <p:nvSpPr>
            <p:cNvPr id="12" name="矩形 11"/>
            <p:cNvSpPr/>
            <p:nvPr/>
          </p:nvSpPr>
          <p:spPr>
            <a:xfrm>
              <a:off x="2955962" y="5688557"/>
              <a:ext cx="2673072" cy="368606"/>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605">
                  <a:solidFill>
                    <a:srgbClr val="FFFFFF"/>
                  </a:solidFill>
                  <a:ea typeface="宋体" panose="02010600030101010101" pitchFamily="2" charset="-122"/>
                </a:rPr>
                <a:t>京东</a:t>
              </a:r>
            </a:p>
          </p:txBody>
        </p:sp>
        <p:sp>
          <p:nvSpPr>
            <p:cNvPr id="13" name="矩形 12"/>
            <p:cNvSpPr/>
            <p:nvPr/>
          </p:nvSpPr>
          <p:spPr>
            <a:xfrm>
              <a:off x="5938042" y="5691569"/>
              <a:ext cx="2673072" cy="367095"/>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605">
                  <a:solidFill>
                    <a:srgbClr val="FFFFFF"/>
                  </a:solidFill>
                  <a:ea typeface="宋体" panose="02010600030101010101" pitchFamily="2" charset="-122"/>
                </a:rPr>
                <a:t>奇虎</a:t>
              </a:r>
              <a:r>
                <a:rPr kumimoji="1" lang="en-US" altLang="zh-CN" sz="1605">
                  <a:solidFill>
                    <a:srgbClr val="FFFFFF"/>
                  </a:solidFill>
                  <a:ea typeface="宋体" panose="02010600030101010101" pitchFamily="2" charset="-122"/>
                </a:rPr>
                <a:t>360</a:t>
              </a:r>
              <a:endParaRPr kumimoji="1" lang="zh-CN" altLang="en-US" sz="1605">
                <a:solidFill>
                  <a:srgbClr val="FFFFFF"/>
                </a:solidFill>
                <a:ea typeface="宋体" panose="02010600030101010101" pitchFamily="2" charset="-122"/>
              </a:endParaRPr>
            </a:p>
          </p:txBody>
        </p:sp>
        <p:sp>
          <p:nvSpPr>
            <p:cNvPr id="14" name="矩形 13"/>
            <p:cNvSpPr/>
            <p:nvPr/>
          </p:nvSpPr>
          <p:spPr>
            <a:xfrm>
              <a:off x="8848121" y="5685557"/>
              <a:ext cx="2673072" cy="368606"/>
            </a:xfrm>
            <a:prstGeom prst="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605" dirty="0">
                  <a:solidFill>
                    <a:srgbClr val="FFFFFF"/>
                  </a:solidFill>
                  <a:ea typeface="宋体" panose="02010600030101010101" pitchFamily="2" charset="-122"/>
                </a:rPr>
                <a:t>亚信科技</a:t>
              </a:r>
            </a:p>
          </p:txBody>
        </p:sp>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l="26512" r="7253"/>
            <a:stretch>
              <a:fillRect/>
            </a:stretch>
          </p:blipFill>
          <p:spPr bwMode="auto">
            <a:xfrm>
              <a:off x="5938042" y="3699119"/>
              <a:ext cx="2685073" cy="199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l="18295" r="24352"/>
            <a:stretch>
              <a:fillRect/>
            </a:stretch>
          </p:blipFill>
          <p:spPr bwMode="auto">
            <a:xfrm>
              <a:off x="2955962" y="3690046"/>
              <a:ext cx="2673072" cy="20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32119" y="3699120"/>
              <a:ext cx="2706073" cy="2355044"/>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a:solidFill>
                  <a:srgbClr val="FFFFFF"/>
                </a:solidFill>
                <a:ea typeface="宋体" panose="02010600030101010101" pitchFamily="2" charset="-122"/>
              </a:endParaRPr>
            </a:p>
          </p:txBody>
        </p:sp>
        <p:sp>
          <p:nvSpPr>
            <p:cNvPr id="18" name="矩形 17"/>
            <p:cNvSpPr/>
            <p:nvPr/>
          </p:nvSpPr>
          <p:spPr>
            <a:xfrm>
              <a:off x="8849621" y="1185031"/>
              <a:ext cx="2706073" cy="2364065"/>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a:solidFill>
                  <a:srgbClr val="FFFFFF"/>
                </a:solidFill>
                <a:ea typeface="宋体" panose="02010600030101010101" pitchFamily="2" charset="-122"/>
              </a:endParaRPr>
            </a:p>
          </p:txBody>
        </p:sp>
        <p:sp>
          <p:nvSpPr>
            <p:cNvPr id="19" name="文本框 3"/>
            <p:cNvSpPr txBox="1">
              <a:spLocks noChangeArrowheads="1"/>
            </p:cNvSpPr>
            <p:nvPr/>
          </p:nvSpPr>
          <p:spPr bwMode="auto">
            <a:xfrm>
              <a:off x="9661142" y="1786548"/>
              <a:ext cx="1152880"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890">
                  <a:solidFill>
                    <a:schemeClr val="bg1"/>
                  </a:solidFill>
                </a:rPr>
                <a:t>技术巡讲</a:t>
              </a:r>
            </a:p>
          </p:txBody>
        </p:sp>
        <p:sp>
          <p:nvSpPr>
            <p:cNvPr id="20" name="文本框 25"/>
            <p:cNvSpPr txBox="1">
              <a:spLocks noChangeArrowheads="1"/>
            </p:cNvSpPr>
            <p:nvPr/>
          </p:nvSpPr>
          <p:spPr bwMode="auto">
            <a:xfrm>
              <a:off x="9661142" y="2449566"/>
              <a:ext cx="1152880"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890">
                  <a:solidFill>
                    <a:schemeClr val="bg1"/>
                  </a:solidFill>
                </a:rPr>
                <a:t>教师培训</a:t>
              </a:r>
            </a:p>
          </p:txBody>
        </p:sp>
        <p:sp>
          <p:nvSpPr>
            <p:cNvPr id="21" name="文本框 26"/>
            <p:cNvSpPr txBox="1">
              <a:spLocks noChangeArrowheads="1"/>
            </p:cNvSpPr>
            <p:nvPr/>
          </p:nvSpPr>
          <p:spPr bwMode="auto">
            <a:xfrm>
              <a:off x="737402" y="4324617"/>
              <a:ext cx="1152880"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890">
                  <a:solidFill>
                    <a:schemeClr val="bg1"/>
                  </a:solidFill>
                </a:rPr>
                <a:t>产品体验</a:t>
              </a:r>
            </a:p>
          </p:txBody>
        </p:sp>
        <p:sp>
          <p:nvSpPr>
            <p:cNvPr id="22" name="文本框 27"/>
            <p:cNvSpPr txBox="1">
              <a:spLocks noChangeArrowheads="1"/>
            </p:cNvSpPr>
            <p:nvPr/>
          </p:nvSpPr>
          <p:spPr bwMode="auto">
            <a:xfrm>
              <a:off x="737402" y="4987634"/>
              <a:ext cx="1152880"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890">
                  <a:solidFill>
                    <a:schemeClr val="bg1"/>
                  </a:solidFill>
                </a:rPr>
                <a:t>技术论坛</a:t>
              </a:r>
            </a:p>
          </p:txBody>
        </p:sp>
        <p:pic>
          <p:nvPicPr>
            <p:cNvPr id="23"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463" y="1185031"/>
              <a:ext cx="2653571" cy="20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descr="proxy (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4121" y="3690046"/>
              <a:ext cx="2667072" cy="200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25"/>
          <p:cNvGrpSpPr/>
          <p:nvPr/>
        </p:nvGrpSpPr>
        <p:grpSpPr>
          <a:xfrm>
            <a:off x="786130" y="365233"/>
            <a:ext cx="7584891" cy="776676"/>
            <a:chOff x="786130" y="365233"/>
            <a:chExt cx="7584891" cy="776676"/>
          </a:xfrm>
        </p:grpSpPr>
        <p:sp>
          <p:nvSpPr>
            <p:cNvPr id="27"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蓝桥杯：校企合作协同育人重要平台</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28" name="圆角矩形 27"/>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839530" y="994525"/>
            <a:ext cx="9935570" cy="78752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04800" algn="l"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Calibri" charset="0"/>
              </a:rPr>
              <a:t>  </a:t>
            </a:r>
            <a:r>
              <a:rPr kumimoji="0" lang="zh-CN" sz="16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Calibri" charset="0"/>
              </a:rPr>
              <a:t>一大批优秀的青年大学生，以蓝桥杯大赛为起点，通过竞赛的历练和不懈的努力，最终加入理想的企业，成长为行业的中坚力量。他们</a:t>
            </a:r>
            <a:r>
              <a:rPr lang="zh-CN" altLang="en-US" sz="1600" dirty="0">
                <a:latin typeface="微软雅黑" panose="020B0703020204020201" pitchFamily="34" charset="-122"/>
                <a:ea typeface="微软雅黑" panose="020B0703020204020201" pitchFamily="34" charset="-122"/>
                <a:cs typeface="Calibri" charset="0"/>
              </a:rPr>
              <a:t>是</a:t>
            </a:r>
            <a:r>
              <a:rPr kumimoji="0" lang="zh-CN" sz="16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Calibri" charset="0"/>
              </a:rPr>
              <a:t>蓝桥杯大赛的骄傲，</a:t>
            </a:r>
            <a:r>
              <a:rPr kumimoji="0" lang="zh-CN" altLang="en-US" sz="16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Calibri" charset="0"/>
              </a:rPr>
              <a:t>也</a:t>
            </a:r>
            <a:r>
              <a:rPr kumimoji="0" lang="zh-CN" sz="16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Calibri" charset="0"/>
              </a:rPr>
              <a:t>成为后继参赛者的榜样。</a:t>
            </a:r>
            <a:endParaRPr kumimoji="0" lang="zh-CN" sz="2400" b="0" i="0" u="none" strike="noStrike" cap="none" normalizeH="0" baseline="0" dirty="0">
              <a:ln>
                <a:noFill/>
              </a:ln>
              <a:solidFill>
                <a:schemeClr val="tx1"/>
              </a:solidFill>
              <a:effectLst/>
              <a:latin typeface="微软雅黑" panose="020B0703020204020201" pitchFamily="34" charset="-122"/>
              <a:ea typeface="微软雅黑" panose="020B0703020204020201" pitchFamily="34" charset="-122"/>
              <a:cs typeface="宋体" panose="02010600030101010101" pitchFamily="2" charset="-122"/>
            </a:endParaRPr>
          </a:p>
        </p:txBody>
      </p:sp>
      <p:grpSp>
        <p:nvGrpSpPr>
          <p:cNvPr id="5" name="组合 4"/>
          <p:cNvGrpSpPr/>
          <p:nvPr/>
        </p:nvGrpSpPr>
        <p:grpSpPr>
          <a:xfrm>
            <a:off x="786130" y="365233"/>
            <a:ext cx="7584891" cy="776676"/>
            <a:chOff x="786130" y="365233"/>
            <a:chExt cx="7584891" cy="776676"/>
          </a:xfrm>
        </p:grpSpPr>
        <p:sp>
          <p:nvSpPr>
            <p:cNvPr id="6"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蓝桥杯大赛：优秀</a:t>
              </a:r>
              <a:r>
                <a:rPr lang="en-US" altLang="zh-CN" sz="2800" dirty="0">
                  <a:latin typeface="Source Han Sans CN Medium" panose="020B0500000000000000" charset="-122"/>
                  <a:ea typeface="Source Han Sans CN Medium" panose="020B0500000000000000" charset="-122"/>
                  <a:cs typeface="Source Han Sans CN Medium" panose="020B0500000000000000" charset="-122"/>
                  <a:sym typeface="+mn-ea"/>
                </a:rPr>
                <a:t>IT</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人才脱颖而出的摇篮</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7" name="圆角矩形 6"/>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grpSp>
        <p:nvGrpSpPr>
          <p:cNvPr id="8" name="组合 7"/>
          <p:cNvGrpSpPr/>
          <p:nvPr/>
        </p:nvGrpSpPr>
        <p:grpSpPr>
          <a:xfrm>
            <a:off x="1286884" y="1945569"/>
            <a:ext cx="9040862" cy="4206058"/>
            <a:chOff x="495895" y="1349988"/>
            <a:chExt cx="10423782" cy="5054500"/>
          </a:xfrm>
        </p:grpSpPr>
        <p:sp>
          <p:nvSpPr>
            <p:cNvPr id="9" name="椭圆 8"/>
            <p:cNvSpPr/>
            <p:nvPr/>
          </p:nvSpPr>
          <p:spPr>
            <a:xfrm>
              <a:off x="495895" y="1352989"/>
              <a:ext cx="1450540" cy="1453540"/>
            </a:xfrm>
            <a:prstGeom prst="ellipse">
              <a:avLst/>
            </a:prstGeom>
            <a:blipFill>
              <a:blip r:embed="rId2"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sp>
          <p:nvSpPr>
            <p:cNvPr id="10" name="矩形 9"/>
            <p:cNvSpPr/>
            <p:nvPr/>
          </p:nvSpPr>
          <p:spPr>
            <a:xfrm>
              <a:off x="671035" y="2844029"/>
              <a:ext cx="1034259" cy="950388"/>
            </a:xfrm>
            <a:prstGeom prst="rect">
              <a:avLst/>
            </a:prstGeom>
          </p:spPr>
          <p:txBody>
            <a:bodyPr wrap="none">
              <a:spAutoFit/>
            </a:bodyPr>
            <a:lstStyle/>
            <a:p>
              <a:pPr algn="ctr">
                <a:lnSpc>
                  <a:spcPct val="150000"/>
                </a:lnSpc>
                <a:defRPr/>
              </a:pPr>
              <a:r>
                <a:rPr lang="zh-CN" altLang="en-US" sz="1510" b="1" dirty="0">
                  <a:solidFill>
                    <a:schemeClr val="tx1"/>
                  </a:solidFill>
                  <a:latin typeface="+mn-ea"/>
                </a:rPr>
                <a:t>景辉</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第二届大赛</a:t>
              </a:r>
              <a:endParaRPr lang="en-US" altLang="zh-CN" sz="1325" dirty="0">
                <a:solidFill>
                  <a:schemeClr val="tx1"/>
                </a:solidFill>
                <a:latin typeface="+mn-ea"/>
              </a:endParaRPr>
            </a:p>
            <a:p>
              <a:pPr algn="ctr">
                <a:defRPr/>
              </a:pPr>
              <a:r>
                <a:rPr lang="zh-CN" altLang="en-US" sz="1325" dirty="0">
                  <a:solidFill>
                    <a:schemeClr val="tx1"/>
                  </a:solidFill>
                  <a:latin typeface="+mn-ea"/>
                </a:rPr>
                <a:t>百度</a:t>
              </a:r>
            </a:p>
          </p:txBody>
        </p:sp>
        <p:cxnSp>
          <p:nvCxnSpPr>
            <p:cNvPr id="11" name="直接连接符 28"/>
            <p:cNvCxnSpPr/>
            <p:nvPr/>
          </p:nvCxnSpPr>
          <p:spPr>
            <a:xfrm>
              <a:off x="776403" y="3264040"/>
              <a:ext cx="940525"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2" name="组合 37"/>
            <p:cNvGrpSpPr/>
            <p:nvPr/>
          </p:nvGrpSpPr>
          <p:grpSpPr bwMode="auto">
            <a:xfrm>
              <a:off x="2265943" y="1354489"/>
              <a:ext cx="1452039" cy="2439928"/>
              <a:chOff x="2409367" y="1331759"/>
              <a:chExt cx="1535747" cy="2581592"/>
            </a:xfrm>
          </p:grpSpPr>
          <p:sp>
            <p:nvSpPr>
              <p:cNvPr id="60" name="椭圆 59"/>
              <p:cNvSpPr/>
              <p:nvPr/>
            </p:nvSpPr>
            <p:spPr>
              <a:xfrm>
                <a:off x="2409367" y="1331759"/>
                <a:ext cx="1535747" cy="1537932"/>
              </a:xfrm>
              <a:prstGeom prst="ellipse">
                <a:avLst/>
              </a:prstGeom>
              <a:blipFill>
                <a:blip r:embed="rId3"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61" name="组合 36"/>
              <p:cNvGrpSpPr/>
              <p:nvPr/>
            </p:nvGrpSpPr>
            <p:grpSpPr bwMode="auto">
              <a:xfrm>
                <a:off x="2646165" y="2907783"/>
                <a:ext cx="1093883" cy="1005568"/>
                <a:chOff x="2646165" y="2907783"/>
                <a:chExt cx="1093883" cy="1005568"/>
              </a:xfrm>
            </p:grpSpPr>
            <p:sp>
              <p:nvSpPr>
                <p:cNvPr id="62" name="矩形 61"/>
                <p:cNvSpPr/>
                <p:nvPr/>
              </p:nvSpPr>
              <p:spPr>
                <a:xfrm>
                  <a:off x="2646165" y="2907783"/>
                  <a:ext cx="1093883" cy="1005568"/>
                </a:xfrm>
                <a:prstGeom prst="rect">
                  <a:avLst/>
                </a:prstGeom>
              </p:spPr>
              <p:txBody>
                <a:bodyPr wrap="none">
                  <a:spAutoFit/>
                </a:bodyPr>
                <a:lstStyle/>
                <a:p>
                  <a:pPr algn="ctr">
                    <a:lnSpc>
                      <a:spcPct val="150000"/>
                    </a:lnSpc>
                    <a:defRPr/>
                  </a:pPr>
                  <a:r>
                    <a:rPr lang="zh-CN" altLang="en-US" sz="1510" b="1" dirty="0">
                      <a:solidFill>
                        <a:schemeClr val="tx1"/>
                      </a:solidFill>
                      <a:latin typeface="+mn-ea"/>
                    </a:rPr>
                    <a:t>侯翔宇</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第三届大赛</a:t>
                  </a:r>
                  <a:endParaRPr lang="en-US" altLang="zh-CN" sz="1325" dirty="0">
                    <a:solidFill>
                      <a:schemeClr val="tx1"/>
                    </a:solidFill>
                    <a:latin typeface="+mn-ea"/>
                  </a:endParaRPr>
                </a:p>
                <a:p>
                  <a:pPr algn="ctr">
                    <a:defRPr/>
                  </a:pPr>
                  <a:r>
                    <a:rPr lang="zh-CN" altLang="en-US" sz="1325" dirty="0">
                      <a:solidFill>
                        <a:schemeClr val="tx1"/>
                      </a:solidFill>
                      <a:latin typeface="+mn-ea"/>
                    </a:rPr>
                    <a:t>百度</a:t>
                  </a:r>
                </a:p>
              </p:txBody>
            </p:sp>
            <p:cxnSp>
              <p:nvCxnSpPr>
                <p:cNvPr id="63" name="直接连接符 42"/>
                <p:cNvCxnSpPr/>
                <p:nvPr/>
              </p:nvCxnSpPr>
              <p:spPr>
                <a:xfrm>
                  <a:off x="2733016" y="3352180"/>
                  <a:ext cx="993158"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13" name="组合 47112"/>
            <p:cNvGrpSpPr/>
            <p:nvPr/>
          </p:nvGrpSpPr>
          <p:grpSpPr bwMode="auto">
            <a:xfrm>
              <a:off x="7568586" y="1351489"/>
              <a:ext cx="1452039" cy="2420428"/>
              <a:chOff x="4267696" y="1331759"/>
              <a:chExt cx="1535747" cy="2561585"/>
            </a:xfrm>
          </p:grpSpPr>
          <p:sp>
            <p:nvSpPr>
              <p:cNvPr id="56" name="椭圆 55"/>
              <p:cNvSpPr/>
              <p:nvPr/>
            </p:nvSpPr>
            <p:spPr>
              <a:xfrm>
                <a:off x="4267696" y="1331759"/>
                <a:ext cx="1535747" cy="1536720"/>
              </a:xfrm>
              <a:prstGeom prst="ellipse">
                <a:avLst/>
              </a:prstGeom>
              <a:blipFill>
                <a:blip r:embed="rId4"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57" name="组合 44"/>
              <p:cNvGrpSpPr/>
              <p:nvPr/>
            </p:nvGrpSpPr>
            <p:grpSpPr bwMode="auto">
              <a:xfrm>
                <a:off x="4394012" y="2887530"/>
                <a:ext cx="1273597" cy="1005814"/>
                <a:chOff x="2557032" y="2907539"/>
                <a:chExt cx="1273597" cy="1005814"/>
              </a:xfrm>
            </p:grpSpPr>
            <p:sp>
              <p:nvSpPr>
                <p:cNvPr id="58" name="矩形 57"/>
                <p:cNvSpPr/>
                <p:nvPr/>
              </p:nvSpPr>
              <p:spPr>
                <a:xfrm>
                  <a:off x="2557032" y="2907539"/>
                  <a:ext cx="1273597" cy="1005814"/>
                </a:xfrm>
                <a:prstGeom prst="rect">
                  <a:avLst/>
                </a:prstGeom>
              </p:spPr>
              <p:txBody>
                <a:bodyPr wrap="none">
                  <a:spAutoFit/>
                </a:bodyPr>
                <a:lstStyle/>
                <a:p>
                  <a:pPr algn="ctr">
                    <a:lnSpc>
                      <a:spcPct val="150000"/>
                    </a:lnSpc>
                    <a:defRPr/>
                  </a:pPr>
                  <a:r>
                    <a:rPr lang="zh-CN" altLang="en-US" sz="1510" b="1" dirty="0">
                      <a:solidFill>
                        <a:schemeClr val="tx1"/>
                      </a:solidFill>
                      <a:latin typeface="+mn-ea"/>
                    </a:rPr>
                    <a:t>张桐</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第五届大赛</a:t>
                  </a:r>
                  <a:endParaRPr lang="en-US" altLang="zh-CN" sz="1325" dirty="0">
                    <a:solidFill>
                      <a:schemeClr val="tx1"/>
                    </a:solidFill>
                    <a:latin typeface="+mn-ea"/>
                  </a:endParaRPr>
                </a:p>
                <a:p>
                  <a:pPr algn="ctr">
                    <a:defRPr/>
                  </a:pPr>
                  <a:r>
                    <a:rPr lang="zh-CN" altLang="en-US" sz="1325" dirty="0">
                      <a:solidFill>
                        <a:schemeClr val="tx1"/>
                      </a:solidFill>
                      <a:latin typeface="+mn-ea"/>
                    </a:rPr>
                    <a:t>Facebook,Inc</a:t>
                  </a:r>
                </a:p>
              </p:txBody>
            </p:sp>
            <p:cxnSp>
              <p:nvCxnSpPr>
                <p:cNvPr id="59" name="直接连接符 46"/>
                <p:cNvCxnSpPr/>
                <p:nvPr/>
              </p:nvCxnSpPr>
              <p:spPr>
                <a:xfrm>
                  <a:off x="2733740" y="3352045"/>
                  <a:ext cx="993159" cy="0"/>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14" name="椭圆 13"/>
            <p:cNvSpPr/>
            <p:nvPr/>
          </p:nvSpPr>
          <p:spPr>
            <a:xfrm>
              <a:off x="4011990" y="1349988"/>
              <a:ext cx="1450540" cy="1453540"/>
            </a:xfrm>
            <a:prstGeom prst="ellipse">
              <a:avLst/>
            </a:prstGeom>
            <a:blipFill>
              <a:blip r:embed="rId5"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15" name="组合 48"/>
            <p:cNvGrpSpPr/>
            <p:nvPr/>
          </p:nvGrpSpPr>
          <p:grpSpPr bwMode="auto">
            <a:xfrm>
              <a:off x="4214879" y="2803527"/>
              <a:ext cx="1034259" cy="950388"/>
              <a:chOff x="2646407" y="2907403"/>
              <a:chExt cx="1094231" cy="1005950"/>
            </a:xfrm>
          </p:grpSpPr>
          <p:sp>
            <p:nvSpPr>
              <p:cNvPr id="54" name="矩形 53"/>
              <p:cNvSpPr/>
              <p:nvPr/>
            </p:nvSpPr>
            <p:spPr>
              <a:xfrm>
                <a:off x="2646407" y="2907403"/>
                <a:ext cx="1094231" cy="1005950"/>
              </a:xfrm>
              <a:prstGeom prst="rect">
                <a:avLst/>
              </a:prstGeom>
            </p:spPr>
            <p:txBody>
              <a:bodyPr wrap="none">
                <a:spAutoFit/>
              </a:bodyPr>
              <a:lstStyle/>
              <a:p>
                <a:pPr algn="ctr">
                  <a:lnSpc>
                    <a:spcPct val="150000"/>
                  </a:lnSpc>
                  <a:defRPr/>
                </a:pPr>
                <a:r>
                  <a:rPr lang="zh-CN" altLang="en-US" sz="1510" b="1" dirty="0">
                    <a:solidFill>
                      <a:schemeClr val="tx1"/>
                    </a:solidFill>
                    <a:latin typeface="+mn-ea"/>
                  </a:rPr>
                  <a:t>周全</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第三届大赛</a:t>
                </a:r>
                <a:endParaRPr lang="en-US" altLang="zh-CN" sz="1325" dirty="0">
                  <a:solidFill>
                    <a:schemeClr val="tx1"/>
                  </a:solidFill>
                  <a:latin typeface="+mn-ea"/>
                </a:endParaRPr>
              </a:p>
              <a:p>
                <a:pPr algn="ctr">
                  <a:defRPr/>
                </a:pPr>
                <a:r>
                  <a:rPr lang="en-US" altLang="zh-CN" sz="1325" dirty="0">
                    <a:solidFill>
                      <a:schemeClr val="tx1"/>
                    </a:solidFill>
                    <a:latin typeface="+mn-ea"/>
                  </a:rPr>
                  <a:t>IBM</a:t>
                </a:r>
              </a:p>
            </p:txBody>
          </p:sp>
          <p:cxnSp>
            <p:nvCxnSpPr>
              <p:cNvPr id="55" name="直接连接符 50"/>
              <p:cNvCxnSpPr/>
              <p:nvPr/>
            </p:nvCxnSpPr>
            <p:spPr>
              <a:xfrm>
                <a:off x="2733286" y="3351969"/>
                <a:ext cx="993475" cy="0"/>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16" name="组合 39"/>
            <p:cNvGrpSpPr/>
            <p:nvPr/>
          </p:nvGrpSpPr>
          <p:grpSpPr bwMode="auto">
            <a:xfrm>
              <a:off x="2315444" y="3999061"/>
              <a:ext cx="1450539" cy="2363426"/>
              <a:chOff x="7984354" y="1331759"/>
              <a:chExt cx="1535747" cy="2500551"/>
            </a:xfrm>
          </p:grpSpPr>
          <p:sp>
            <p:nvSpPr>
              <p:cNvPr id="50" name="椭圆 49"/>
              <p:cNvSpPr/>
              <p:nvPr/>
            </p:nvSpPr>
            <p:spPr>
              <a:xfrm>
                <a:off x="7984354" y="1331759"/>
                <a:ext cx="1535747" cy="1537874"/>
              </a:xfrm>
              <a:prstGeom prst="ellipse">
                <a:avLst/>
              </a:prstGeom>
              <a:blipFill>
                <a:blip r:embed="rId6"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51" name="组合 51"/>
              <p:cNvGrpSpPr/>
              <p:nvPr/>
            </p:nvGrpSpPr>
            <p:grpSpPr bwMode="auto">
              <a:xfrm>
                <a:off x="8249188" y="2826781"/>
                <a:ext cx="1095014" cy="1005529"/>
                <a:chOff x="2646314" y="2907821"/>
                <a:chExt cx="1095014" cy="1005529"/>
              </a:xfrm>
            </p:grpSpPr>
            <p:sp>
              <p:nvSpPr>
                <p:cNvPr id="52" name="矩形 51"/>
                <p:cNvSpPr/>
                <p:nvPr/>
              </p:nvSpPr>
              <p:spPr>
                <a:xfrm>
                  <a:off x="2646314" y="2907821"/>
                  <a:ext cx="1095014" cy="1005529"/>
                </a:xfrm>
                <a:prstGeom prst="rect">
                  <a:avLst/>
                </a:prstGeom>
              </p:spPr>
              <p:txBody>
                <a:bodyPr wrap="none">
                  <a:spAutoFit/>
                </a:bodyPr>
                <a:lstStyle/>
                <a:p>
                  <a:pPr algn="ctr">
                    <a:lnSpc>
                      <a:spcPct val="150000"/>
                    </a:lnSpc>
                    <a:defRPr/>
                  </a:pPr>
                  <a:r>
                    <a:rPr lang="zh-CN" altLang="en-US" sz="1510" b="1" dirty="0">
                      <a:solidFill>
                        <a:schemeClr val="tx1"/>
                      </a:solidFill>
                      <a:latin typeface="+mn-ea"/>
                    </a:rPr>
                    <a:t>余丰文</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第六届大赛</a:t>
                  </a:r>
                  <a:endParaRPr lang="en-US" altLang="zh-CN" sz="1325" dirty="0">
                    <a:solidFill>
                      <a:schemeClr val="tx1"/>
                    </a:solidFill>
                    <a:latin typeface="+mn-ea"/>
                  </a:endParaRPr>
                </a:p>
                <a:p>
                  <a:pPr algn="ctr">
                    <a:defRPr/>
                  </a:pPr>
                  <a:r>
                    <a:rPr lang="zh-CN" altLang="en-US" sz="1325" dirty="0">
                      <a:solidFill>
                        <a:schemeClr val="tx1"/>
                      </a:solidFill>
                      <a:latin typeface="+mn-ea"/>
                    </a:rPr>
                    <a:t>蚂蚁金服</a:t>
                  </a:r>
                </a:p>
              </p:txBody>
            </p:sp>
            <p:cxnSp>
              <p:nvCxnSpPr>
                <p:cNvPr id="53" name="直接连接符 53"/>
                <p:cNvCxnSpPr/>
                <p:nvPr/>
              </p:nvCxnSpPr>
              <p:spPr>
                <a:xfrm>
                  <a:off x="2734051" y="3352201"/>
                  <a:ext cx="992598"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17" name="组合 40"/>
            <p:cNvGrpSpPr/>
            <p:nvPr/>
          </p:nvGrpSpPr>
          <p:grpSpPr bwMode="auto">
            <a:xfrm>
              <a:off x="5822539" y="4003561"/>
              <a:ext cx="1450539" cy="2367925"/>
              <a:chOff x="9842683" y="1331759"/>
              <a:chExt cx="1535747" cy="2505707"/>
            </a:xfrm>
          </p:grpSpPr>
          <p:sp>
            <p:nvSpPr>
              <p:cNvPr id="46" name="椭圆 45"/>
              <p:cNvSpPr/>
              <p:nvPr/>
            </p:nvSpPr>
            <p:spPr>
              <a:xfrm>
                <a:off x="9842683" y="1331759"/>
                <a:ext cx="1535747" cy="1536528"/>
              </a:xfrm>
              <a:prstGeom prst="ellipse">
                <a:avLst/>
              </a:prstGeom>
              <a:blipFill>
                <a:blip r:embed="rId7"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47" name="组合 54"/>
              <p:cNvGrpSpPr/>
              <p:nvPr/>
            </p:nvGrpSpPr>
            <p:grpSpPr bwMode="auto">
              <a:xfrm>
                <a:off x="10167867" y="2831778"/>
                <a:ext cx="1095014" cy="1005688"/>
                <a:chOff x="2645970" y="2907664"/>
                <a:chExt cx="1095014" cy="1005688"/>
              </a:xfrm>
            </p:grpSpPr>
            <p:sp>
              <p:nvSpPr>
                <p:cNvPr id="48" name="矩形 47"/>
                <p:cNvSpPr/>
                <p:nvPr/>
              </p:nvSpPr>
              <p:spPr>
                <a:xfrm>
                  <a:off x="2645970" y="2907664"/>
                  <a:ext cx="1095014" cy="1005688"/>
                </a:xfrm>
                <a:prstGeom prst="rect">
                  <a:avLst/>
                </a:prstGeom>
              </p:spPr>
              <p:txBody>
                <a:bodyPr wrap="none">
                  <a:spAutoFit/>
                </a:bodyPr>
                <a:lstStyle/>
                <a:p>
                  <a:pPr algn="ctr">
                    <a:lnSpc>
                      <a:spcPct val="150000"/>
                    </a:lnSpc>
                    <a:defRPr/>
                  </a:pPr>
                  <a:r>
                    <a:rPr lang="zh-CN" altLang="en-US" sz="1510" b="1" dirty="0">
                      <a:solidFill>
                        <a:schemeClr val="tx1"/>
                      </a:solidFill>
                      <a:latin typeface="+mn-ea"/>
                    </a:rPr>
                    <a:t>木拉丁</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第八届大赛</a:t>
                  </a:r>
                  <a:endParaRPr lang="en-US" altLang="zh-CN" sz="1325" dirty="0">
                    <a:solidFill>
                      <a:schemeClr val="tx1"/>
                    </a:solidFill>
                    <a:latin typeface="+mn-ea"/>
                  </a:endParaRPr>
                </a:p>
                <a:p>
                  <a:pPr algn="ctr">
                    <a:defRPr/>
                  </a:pPr>
                  <a:r>
                    <a:rPr lang="zh-CN" altLang="en-US" sz="1325" dirty="0">
                      <a:solidFill>
                        <a:schemeClr val="tx1"/>
                      </a:solidFill>
                      <a:latin typeface="+mn-ea"/>
                    </a:rPr>
                    <a:t>腾讯</a:t>
                  </a:r>
                </a:p>
              </p:txBody>
            </p:sp>
            <p:cxnSp>
              <p:nvCxnSpPr>
                <p:cNvPr id="49" name="直接连接符 56"/>
                <p:cNvCxnSpPr/>
                <p:nvPr/>
              </p:nvCxnSpPr>
              <p:spPr>
                <a:xfrm>
                  <a:off x="2733707" y="3352114"/>
                  <a:ext cx="992598"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18" name="组合 47107"/>
            <p:cNvGrpSpPr/>
            <p:nvPr/>
          </p:nvGrpSpPr>
          <p:grpSpPr bwMode="auto">
            <a:xfrm>
              <a:off x="5792538" y="1369489"/>
              <a:ext cx="1450539" cy="2375426"/>
              <a:chOff x="551038" y="4227917"/>
              <a:chExt cx="1535747" cy="2514732"/>
            </a:xfrm>
          </p:grpSpPr>
          <p:sp>
            <p:nvSpPr>
              <p:cNvPr id="42" name="椭圆 41"/>
              <p:cNvSpPr/>
              <p:nvPr/>
            </p:nvSpPr>
            <p:spPr>
              <a:xfrm>
                <a:off x="551038" y="4227917"/>
                <a:ext cx="1535747" cy="1537193"/>
              </a:xfrm>
              <a:prstGeom prst="ellipse">
                <a:avLst/>
              </a:prstGeom>
              <a:blipFill>
                <a:blip r:embed="rId8"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43" name="组合 57"/>
              <p:cNvGrpSpPr/>
              <p:nvPr/>
            </p:nvGrpSpPr>
            <p:grpSpPr bwMode="auto">
              <a:xfrm>
                <a:off x="743611" y="5736526"/>
                <a:ext cx="1095014" cy="1006123"/>
                <a:chOff x="2646021" y="2907231"/>
                <a:chExt cx="1095014" cy="1006123"/>
              </a:xfrm>
            </p:grpSpPr>
            <p:sp>
              <p:nvSpPr>
                <p:cNvPr id="44" name="矩形 43"/>
                <p:cNvSpPr/>
                <p:nvPr/>
              </p:nvSpPr>
              <p:spPr>
                <a:xfrm>
                  <a:off x="2646021" y="2907231"/>
                  <a:ext cx="1095014" cy="1006123"/>
                </a:xfrm>
                <a:prstGeom prst="rect">
                  <a:avLst/>
                </a:prstGeom>
              </p:spPr>
              <p:txBody>
                <a:bodyPr wrap="none">
                  <a:spAutoFit/>
                </a:bodyPr>
                <a:lstStyle/>
                <a:p>
                  <a:pPr algn="ctr">
                    <a:lnSpc>
                      <a:spcPct val="150000"/>
                    </a:lnSpc>
                    <a:defRPr/>
                  </a:pPr>
                  <a:r>
                    <a:rPr lang="zh-CN" altLang="en-US" sz="1510" b="1" dirty="0">
                      <a:solidFill>
                        <a:schemeClr val="tx1"/>
                      </a:solidFill>
                      <a:latin typeface="+mn-ea"/>
                    </a:rPr>
                    <a:t>于悦</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第四届大赛</a:t>
                  </a:r>
                  <a:endParaRPr lang="en-US" altLang="zh-CN" sz="1325" dirty="0">
                    <a:solidFill>
                      <a:schemeClr val="tx1"/>
                    </a:solidFill>
                    <a:latin typeface="+mn-ea"/>
                  </a:endParaRPr>
                </a:p>
                <a:p>
                  <a:pPr algn="ctr">
                    <a:defRPr/>
                  </a:pPr>
                  <a:r>
                    <a:rPr lang="zh-CN" altLang="en-US" sz="1325" dirty="0">
                      <a:solidFill>
                        <a:schemeClr val="tx1"/>
                      </a:solidFill>
                      <a:latin typeface="+mn-ea"/>
                    </a:rPr>
                    <a:t>微软</a:t>
                  </a:r>
                </a:p>
              </p:txBody>
            </p:sp>
            <p:cxnSp>
              <p:nvCxnSpPr>
                <p:cNvPr id="45" name="直接连接符 59"/>
                <p:cNvCxnSpPr/>
                <p:nvPr/>
              </p:nvCxnSpPr>
              <p:spPr>
                <a:xfrm>
                  <a:off x="2732963" y="3351874"/>
                  <a:ext cx="994187"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19" name="组合 47104"/>
            <p:cNvGrpSpPr/>
            <p:nvPr/>
          </p:nvGrpSpPr>
          <p:grpSpPr bwMode="auto">
            <a:xfrm>
              <a:off x="606898" y="4003561"/>
              <a:ext cx="1450540" cy="2400927"/>
              <a:chOff x="2461970" y="4104628"/>
              <a:chExt cx="1535747" cy="2539833"/>
            </a:xfrm>
          </p:grpSpPr>
          <p:sp>
            <p:nvSpPr>
              <p:cNvPr id="38" name="椭圆 37"/>
              <p:cNvSpPr/>
              <p:nvPr/>
            </p:nvSpPr>
            <p:spPr>
              <a:xfrm>
                <a:off x="2461970" y="4104628"/>
                <a:ext cx="1535747" cy="1537634"/>
              </a:xfrm>
              <a:prstGeom prst="ellipse">
                <a:avLst/>
              </a:prstGeom>
              <a:blipFill>
                <a:blip r:embed="rId9"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39" name="组合 60"/>
              <p:cNvGrpSpPr/>
              <p:nvPr/>
            </p:nvGrpSpPr>
            <p:grpSpPr bwMode="auto">
              <a:xfrm>
                <a:off x="2667249" y="5639088"/>
                <a:ext cx="1095013" cy="1005373"/>
                <a:chOff x="2645788" y="2907977"/>
                <a:chExt cx="1095013" cy="1005373"/>
              </a:xfrm>
            </p:grpSpPr>
            <p:sp>
              <p:nvSpPr>
                <p:cNvPr id="40" name="矩形 39"/>
                <p:cNvSpPr/>
                <p:nvPr/>
              </p:nvSpPr>
              <p:spPr>
                <a:xfrm>
                  <a:off x="2645788" y="2907977"/>
                  <a:ext cx="1095013" cy="1005373"/>
                </a:xfrm>
                <a:prstGeom prst="rect">
                  <a:avLst/>
                </a:prstGeom>
              </p:spPr>
              <p:txBody>
                <a:bodyPr wrap="none">
                  <a:spAutoFit/>
                </a:bodyPr>
                <a:lstStyle/>
                <a:p>
                  <a:pPr algn="ctr">
                    <a:lnSpc>
                      <a:spcPct val="150000"/>
                    </a:lnSpc>
                    <a:defRPr/>
                  </a:pPr>
                  <a:r>
                    <a:rPr lang="zh-CN" altLang="en-US" sz="1510" b="1" dirty="0">
                      <a:solidFill>
                        <a:schemeClr val="tx1"/>
                      </a:solidFill>
                      <a:latin typeface="+mn-ea"/>
                    </a:rPr>
                    <a:t>李文佳</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第六届大赛</a:t>
                  </a:r>
                  <a:endParaRPr lang="en-US" altLang="zh-CN" sz="1325" dirty="0">
                    <a:solidFill>
                      <a:schemeClr val="tx1"/>
                    </a:solidFill>
                    <a:latin typeface="+mn-ea"/>
                  </a:endParaRPr>
                </a:p>
                <a:p>
                  <a:pPr algn="ctr">
                    <a:defRPr/>
                  </a:pPr>
                  <a:r>
                    <a:rPr lang="en-US" altLang="zh-CN" sz="1325" dirty="0">
                      <a:solidFill>
                        <a:schemeClr val="tx1"/>
                      </a:solidFill>
                      <a:latin typeface="+mn-ea"/>
                    </a:rPr>
                    <a:t>IBM</a:t>
                  </a:r>
                </a:p>
              </p:txBody>
            </p:sp>
            <p:cxnSp>
              <p:nvCxnSpPr>
                <p:cNvPr id="41" name="直接连接符 62"/>
                <p:cNvCxnSpPr/>
                <p:nvPr/>
              </p:nvCxnSpPr>
              <p:spPr>
                <a:xfrm>
                  <a:off x="2732729" y="3352288"/>
                  <a:ext cx="994186"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20" name="组合 47103"/>
            <p:cNvGrpSpPr/>
            <p:nvPr/>
          </p:nvGrpSpPr>
          <p:grpSpPr bwMode="auto">
            <a:xfrm>
              <a:off x="7645088" y="3997561"/>
              <a:ext cx="1450540" cy="2358926"/>
              <a:chOff x="4267696" y="4148443"/>
              <a:chExt cx="1535747" cy="2496020"/>
            </a:xfrm>
          </p:grpSpPr>
          <p:sp>
            <p:nvSpPr>
              <p:cNvPr id="34" name="椭圆 33"/>
              <p:cNvSpPr/>
              <p:nvPr/>
            </p:nvSpPr>
            <p:spPr>
              <a:xfrm>
                <a:off x="4267696" y="4148443"/>
                <a:ext cx="1535747" cy="1536427"/>
              </a:xfrm>
              <a:prstGeom prst="ellipse">
                <a:avLst/>
              </a:prstGeom>
              <a:blipFill>
                <a:blip r:embed="rId10"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35" name="组合 63"/>
              <p:cNvGrpSpPr/>
              <p:nvPr/>
            </p:nvGrpSpPr>
            <p:grpSpPr bwMode="auto">
              <a:xfrm>
                <a:off x="4534119" y="5638841"/>
                <a:ext cx="1095013" cy="1005622"/>
                <a:chOff x="2645995" y="2907730"/>
                <a:chExt cx="1095013" cy="1005622"/>
              </a:xfrm>
            </p:grpSpPr>
            <p:sp>
              <p:nvSpPr>
                <p:cNvPr id="36" name="矩形 35"/>
                <p:cNvSpPr/>
                <p:nvPr/>
              </p:nvSpPr>
              <p:spPr>
                <a:xfrm>
                  <a:off x="2645995" y="2907730"/>
                  <a:ext cx="1095013" cy="1005622"/>
                </a:xfrm>
                <a:prstGeom prst="rect">
                  <a:avLst/>
                </a:prstGeom>
              </p:spPr>
              <p:txBody>
                <a:bodyPr wrap="none">
                  <a:spAutoFit/>
                </a:bodyPr>
                <a:lstStyle/>
                <a:p>
                  <a:pPr algn="ctr">
                    <a:lnSpc>
                      <a:spcPct val="150000"/>
                    </a:lnSpc>
                    <a:defRPr/>
                  </a:pPr>
                  <a:r>
                    <a:rPr lang="zh-CN" altLang="en-US" sz="1510" b="1" dirty="0">
                      <a:solidFill>
                        <a:schemeClr val="tx1"/>
                      </a:solidFill>
                      <a:latin typeface="+mn-ea"/>
                    </a:rPr>
                    <a:t>张书安</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第八届大赛</a:t>
                  </a:r>
                  <a:endParaRPr lang="en-US" altLang="zh-CN" sz="1325" dirty="0">
                    <a:solidFill>
                      <a:schemeClr val="tx1"/>
                    </a:solidFill>
                    <a:latin typeface="+mn-ea"/>
                  </a:endParaRPr>
                </a:p>
                <a:p>
                  <a:pPr algn="ctr">
                    <a:defRPr/>
                  </a:pPr>
                  <a:r>
                    <a:rPr lang="zh-CN" altLang="en-US" sz="1325" dirty="0">
                      <a:solidFill>
                        <a:schemeClr val="tx1"/>
                      </a:solidFill>
                      <a:latin typeface="+mn-ea"/>
                    </a:rPr>
                    <a:t>华为</a:t>
                  </a:r>
                </a:p>
              </p:txBody>
            </p:sp>
            <p:cxnSp>
              <p:nvCxnSpPr>
                <p:cNvPr id="37" name="直接连接符 65"/>
                <p:cNvCxnSpPr/>
                <p:nvPr/>
              </p:nvCxnSpPr>
              <p:spPr>
                <a:xfrm>
                  <a:off x="2733732" y="3352151"/>
                  <a:ext cx="992597" cy="0"/>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21" name="椭圆 20"/>
            <p:cNvSpPr/>
            <p:nvPr/>
          </p:nvSpPr>
          <p:spPr>
            <a:xfrm>
              <a:off x="9361135" y="1369490"/>
              <a:ext cx="1450540" cy="1452039"/>
            </a:xfrm>
            <a:prstGeom prst="ellipse">
              <a:avLst/>
            </a:prstGeom>
            <a:blipFill>
              <a:blip r:embed="rId11"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sp>
          <p:nvSpPr>
            <p:cNvPr id="22" name="矩形 21"/>
            <p:cNvSpPr/>
            <p:nvPr/>
          </p:nvSpPr>
          <p:spPr>
            <a:xfrm>
              <a:off x="9588026" y="2803528"/>
              <a:ext cx="1034259" cy="950388"/>
            </a:xfrm>
            <a:prstGeom prst="rect">
              <a:avLst/>
            </a:prstGeom>
          </p:spPr>
          <p:txBody>
            <a:bodyPr wrap="none">
              <a:spAutoFit/>
            </a:bodyPr>
            <a:lstStyle/>
            <a:p>
              <a:pPr algn="ctr">
                <a:lnSpc>
                  <a:spcPct val="150000"/>
                </a:lnSpc>
                <a:defRPr/>
              </a:pPr>
              <a:r>
                <a:rPr lang="zh-CN" altLang="en-US" sz="1510" b="1" dirty="0">
                  <a:solidFill>
                    <a:schemeClr val="tx1"/>
                  </a:solidFill>
                  <a:latin typeface="+mn-ea"/>
                </a:rPr>
                <a:t>郭正尧</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第五届大赛</a:t>
              </a:r>
              <a:endParaRPr lang="en-US" altLang="zh-CN" sz="1325" dirty="0">
                <a:solidFill>
                  <a:schemeClr val="tx1"/>
                </a:solidFill>
                <a:latin typeface="+mn-ea"/>
              </a:endParaRPr>
            </a:p>
            <a:p>
              <a:pPr algn="ctr">
                <a:defRPr/>
              </a:pPr>
              <a:r>
                <a:rPr lang="zh-CN" altLang="en-US" sz="1325" dirty="0">
                  <a:solidFill>
                    <a:schemeClr val="tx1"/>
                  </a:solidFill>
                  <a:latin typeface="+mn-ea"/>
                </a:rPr>
                <a:t>字节跳动</a:t>
              </a:r>
            </a:p>
          </p:txBody>
        </p:sp>
        <p:cxnSp>
          <p:nvCxnSpPr>
            <p:cNvPr id="23" name="直接连接符 68"/>
            <p:cNvCxnSpPr/>
            <p:nvPr/>
          </p:nvCxnSpPr>
          <p:spPr>
            <a:xfrm>
              <a:off x="9632643" y="3204039"/>
              <a:ext cx="939025"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4" name="组合 43"/>
            <p:cNvGrpSpPr/>
            <p:nvPr/>
          </p:nvGrpSpPr>
          <p:grpSpPr bwMode="auto">
            <a:xfrm>
              <a:off x="4128993" y="4003561"/>
              <a:ext cx="1450540" cy="2358926"/>
              <a:chOff x="8359538" y="4148443"/>
              <a:chExt cx="1535747" cy="2496020"/>
            </a:xfrm>
          </p:grpSpPr>
          <p:sp>
            <p:nvSpPr>
              <p:cNvPr id="30" name="椭圆 29"/>
              <p:cNvSpPr/>
              <p:nvPr/>
            </p:nvSpPr>
            <p:spPr>
              <a:xfrm>
                <a:off x="8359538" y="4148443"/>
                <a:ext cx="1535747" cy="1536427"/>
              </a:xfrm>
              <a:prstGeom prst="ellipse">
                <a:avLst/>
              </a:prstGeom>
              <a:blipFill>
                <a:blip r:embed="rId12"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31" name="组合 69"/>
              <p:cNvGrpSpPr/>
              <p:nvPr/>
            </p:nvGrpSpPr>
            <p:grpSpPr bwMode="auto">
              <a:xfrm>
                <a:off x="8618815" y="5638841"/>
                <a:ext cx="1095013" cy="1005622"/>
                <a:chOff x="2646122" y="2907730"/>
                <a:chExt cx="1095013" cy="1005622"/>
              </a:xfrm>
            </p:grpSpPr>
            <p:sp>
              <p:nvSpPr>
                <p:cNvPr id="32" name="矩形 31"/>
                <p:cNvSpPr/>
                <p:nvPr/>
              </p:nvSpPr>
              <p:spPr>
                <a:xfrm>
                  <a:off x="2646122" y="2907730"/>
                  <a:ext cx="1095013" cy="1005622"/>
                </a:xfrm>
                <a:prstGeom prst="rect">
                  <a:avLst/>
                </a:prstGeom>
              </p:spPr>
              <p:txBody>
                <a:bodyPr wrap="none">
                  <a:spAutoFit/>
                </a:bodyPr>
                <a:lstStyle/>
                <a:p>
                  <a:pPr algn="ctr">
                    <a:lnSpc>
                      <a:spcPct val="150000"/>
                    </a:lnSpc>
                    <a:defRPr/>
                  </a:pPr>
                  <a:r>
                    <a:rPr lang="zh-CN" altLang="en-US" sz="1510" b="1" dirty="0">
                      <a:solidFill>
                        <a:schemeClr val="tx1"/>
                      </a:solidFill>
                      <a:latin typeface="+mn-ea"/>
                    </a:rPr>
                    <a:t>张浩然</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第七届大赛</a:t>
                  </a:r>
                  <a:endParaRPr lang="en-US" altLang="zh-CN" sz="1325" dirty="0">
                    <a:solidFill>
                      <a:schemeClr val="tx1"/>
                    </a:solidFill>
                    <a:latin typeface="+mn-ea"/>
                  </a:endParaRPr>
                </a:p>
                <a:p>
                  <a:pPr algn="ctr">
                    <a:defRPr/>
                  </a:pPr>
                  <a:r>
                    <a:rPr lang="zh-CN" altLang="en-US" sz="1325" dirty="0">
                      <a:solidFill>
                        <a:schemeClr val="tx1"/>
                      </a:solidFill>
                      <a:latin typeface="+mn-ea"/>
                    </a:rPr>
                    <a:t>京东</a:t>
                  </a:r>
                </a:p>
              </p:txBody>
            </p:sp>
            <p:cxnSp>
              <p:nvCxnSpPr>
                <p:cNvPr id="33" name="直接连接符 71"/>
                <p:cNvCxnSpPr/>
                <p:nvPr/>
              </p:nvCxnSpPr>
              <p:spPr>
                <a:xfrm>
                  <a:off x="2733063" y="3352151"/>
                  <a:ext cx="994186"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25" name="组合 41"/>
            <p:cNvGrpSpPr/>
            <p:nvPr/>
          </p:nvGrpSpPr>
          <p:grpSpPr bwMode="auto">
            <a:xfrm>
              <a:off x="9469137" y="3997561"/>
              <a:ext cx="1450540" cy="2358926"/>
              <a:chOff x="10100931" y="4149200"/>
              <a:chExt cx="1535747" cy="2495261"/>
            </a:xfrm>
          </p:grpSpPr>
          <p:sp>
            <p:nvSpPr>
              <p:cNvPr id="26" name="椭圆 25"/>
              <p:cNvSpPr/>
              <p:nvPr/>
            </p:nvSpPr>
            <p:spPr>
              <a:xfrm>
                <a:off x="10100931" y="4149200"/>
                <a:ext cx="1535747" cy="1537547"/>
              </a:xfrm>
              <a:prstGeom prst="ellipse">
                <a:avLst/>
              </a:prstGeom>
              <a:blipFill>
                <a:blip r:embed="rId13"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tx1"/>
                  </a:solidFill>
                </a:endParaRPr>
              </a:p>
            </p:txBody>
          </p:sp>
          <p:grpSp>
            <p:nvGrpSpPr>
              <p:cNvPr id="27" name="组合 72"/>
              <p:cNvGrpSpPr/>
              <p:nvPr/>
            </p:nvGrpSpPr>
            <p:grpSpPr bwMode="auto">
              <a:xfrm>
                <a:off x="10353061" y="5639145"/>
                <a:ext cx="1095013" cy="1005316"/>
                <a:chOff x="2646138" y="2908034"/>
                <a:chExt cx="1095013" cy="1005316"/>
              </a:xfrm>
            </p:grpSpPr>
            <p:sp>
              <p:nvSpPr>
                <p:cNvPr id="28" name="矩形 27"/>
                <p:cNvSpPr/>
                <p:nvPr/>
              </p:nvSpPr>
              <p:spPr>
                <a:xfrm>
                  <a:off x="2646138" y="2908034"/>
                  <a:ext cx="1095013" cy="1005316"/>
                </a:xfrm>
                <a:prstGeom prst="rect">
                  <a:avLst/>
                </a:prstGeom>
              </p:spPr>
              <p:txBody>
                <a:bodyPr wrap="none">
                  <a:spAutoFit/>
                </a:bodyPr>
                <a:lstStyle/>
                <a:p>
                  <a:pPr algn="ctr">
                    <a:lnSpc>
                      <a:spcPct val="150000"/>
                    </a:lnSpc>
                    <a:defRPr/>
                  </a:pPr>
                  <a:r>
                    <a:rPr lang="zh-CN" altLang="en-US" sz="1510" b="1" dirty="0">
                      <a:solidFill>
                        <a:schemeClr val="tx1"/>
                      </a:solidFill>
                      <a:latin typeface="+mn-ea"/>
                    </a:rPr>
                    <a:t>陈成</a:t>
                  </a:r>
                  <a:endParaRPr lang="en-US" altLang="zh-CN" sz="1510" b="1" dirty="0">
                    <a:solidFill>
                      <a:schemeClr val="tx1"/>
                    </a:solidFill>
                    <a:latin typeface="+mn-ea"/>
                  </a:endParaRPr>
                </a:p>
                <a:p>
                  <a:pPr algn="ctr">
                    <a:lnSpc>
                      <a:spcPct val="150000"/>
                    </a:lnSpc>
                    <a:defRPr/>
                  </a:pPr>
                  <a:r>
                    <a:rPr lang="zh-CN" altLang="en-US" sz="1325" dirty="0">
                      <a:solidFill>
                        <a:schemeClr val="tx1"/>
                      </a:solidFill>
                      <a:latin typeface="+mn-ea"/>
                    </a:rPr>
                    <a:t>第九届大赛</a:t>
                  </a:r>
                  <a:endParaRPr lang="en-US" altLang="zh-CN" sz="1325" dirty="0">
                    <a:solidFill>
                      <a:schemeClr val="tx1"/>
                    </a:solidFill>
                    <a:latin typeface="+mn-ea"/>
                  </a:endParaRPr>
                </a:p>
                <a:p>
                  <a:pPr algn="ctr">
                    <a:defRPr/>
                  </a:pPr>
                  <a:r>
                    <a:rPr lang="zh-CN" altLang="en-US" sz="1325" dirty="0">
                      <a:solidFill>
                        <a:schemeClr val="tx1"/>
                      </a:solidFill>
                      <a:latin typeface="+mn-ea"/>
                    </a:rPr>
                    <a:t>字节跳动</a:t>
                  </a:r>
                </a:p>
              </p:txBody>
            </p:sp>
            <p:cxnSp>
              <p:nvCxnSpPr>
                <p:cNvPr id="29" name="直接连接符 74"/>
                <p:cNvCxnSpPr/>
                <p:nvPr/>
              </p:nvCxnSpPr>
              <p:spPr>
                <a:xfrm>
                  <a:off x="2733874" y="3352320"/>
                  <a:ext cx="992598" cy="0"/>
                </a:xfrm>
                <a:prstGeom prst="line">
                  <a:avLst/>
                </a:prstGeom>
              </p:spPr>
              <p:style>
                <a:lnRef idx="1">
                  <a:schemeClr val="accent3"/>
                </a:lnRef>
                <a:fillRef idx="0">
                  <a:schemeClr val="accent3"/>
                </a:fillRef>
                <a:effectRef idx="0">
                  <a:schemeClr val="accent3"/>
                </a:effectRef>
                <a:fontRef idx="minor">
                  <a:schemeClr val="tx1"/>
                </a:fontRef>
              </p:style>
            </p:cxnSp>
          </p:gr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5124" t="28622" r="3501" b="28622"/>
          <a:stretch>
            <a:fillRect/>
          </a:stretch>
        </p:blipFill>
        <p:spPr>
          <a:xfrm>
            <a:off x="0" y="0"/>
            <a:ext cx="3539067" cy="6480176"/>
          </a:xfrm>
          <a:prstGeom prst="rect">
            <a:avLst/>
          </a:prstGeom>
          <a:solidFill>
            <a:srgbClr val="0070C0"/>
          </a:solidFill>
        </p:spPr>
      </p:pic>
      <p:grpSp>
        <p:nvGrpSpPr>
          <p:cNvPr id="5" name="组合 4"/>
          <p:cNvGrpSpPr/>
          <p:nvPr/>
        </p:nvGrpSpPr>
        <p:grpSpPr>
          <a:xfrm>
            <a:off x="916060" y="2148637"/>
            <a:ext cx="1656145" cy="1771021"/>
            <a:chOff x="920750" y="1677086"/>
            <a:chExt cx="2555875" cy="2733160"/>
          </a:xfrm>
        </p:grpSpPr>
        <p:sp>
          <p:nvSpPr>
            <p:cNvPr id="6" name="圆角矩形 5"/>
            <p:cNvSpPr/>
            <p:nvPr/>
          </p:nvSpPr>
          <p:spPr>
            <a:xfrm>
              <a:off x="920750" y="1992801"/>
              <a:ext cx="2555875" cy="2417445"/>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01877" y="1677086"/>
              <a:ext cx="2288817" cy="2517403"/>
            </a:xfrm>
            <a:prstGeom prst="rect">
              <a:avLst/>
            </a:prstGeom>
            <a:noFill/>
          </p:spPr>
          <p:txBody>
            <a:bodyPr wrap="none" rtlCol="0">
              <a:spAutoFit/>
            </a:bodyPr>
            <a:lstStyle/>
            <a:p>
              <a:r>
                <a:rPr lang="en-US" altLang="zh-CN" sz="10000" dirty="0">
                  <a:solidFill>
                    <a:schemeClr val="bg1"/>
                  </a:solidFill>
                  <a:cs typeface="+mn-ea"/>
                  <a:sym typeface="+mn-lt"/>
                </a:rPr>
                <a:t>01</a:t>
              </a:r>
              <a:endParaRPr lang="zh-CN" altLang="en-US" sz="10000" dirty="0">
                <a:solidFill>
                  <a:schemeClr val="bg1"/>
                </a:solidFill>
                <a:cs typeface="+mn-ea"/>
                <a:sym typeface="+mn-lt"/>
              </a:endParaRPr>
            </a:p>
          </p:txBody>
        </p:sp>
        <p:sp>
          <p:nvSpPr>
            <p:cNvPr id="8" name="文本框 7"/>
            <p:cNvSpPr txBox="1"/>
            <p:nvPr/>
          </p:nvSpPr>
          <p:spPr>
            <a:xfrm>
              <a:off x="1101877" y="3613208"/>
              <a:ext cx="2294458" cy="736222"/>
            </a:xfrm>
            <a:prstGeom prst="rect">
              <a:avLst/>
            </a:prstGeom>
            <a:noFill/>
          </p:spPr>
          <p:txBody>
            <a:bodyPr wrap="none" rtlCol="0">
              <a:spAutoFit/>
            </a:bodyPr>
            <a:lstStyle/>
            <a:p>
              <a:r>
                <a:rPr lang="en-US" altLang="zh-CN" sz="2400" dirty="0">
                  <a:solidFill>
                    <a:schemeClr val="bg1"/>
                  </a:solidFill>
                  <a:cs typeface="+mn-ea"/>
                  <a:sym typeface="+mn-lt"/>
                </a:rPr>
                <a:t>PART ONE</a:t>
              </a:r>
              <a:endParaRPr lang="zh-CN" altLang="en-US" sz="2400" dirty="0">
                <a:solidFill>
                  <a:schemeClr val="bg1"/>
                </a:solidFill>
                <a:cs typeface="+mn-ea"/>
                <a:sym typeface="+mn-lt"/>
              </a:endParaRPr>
            </a:p>
          </p:txBody>
        </p:sp>
      </p:grpSp>
      <p:sp>
        <p:nvSpPr>
          <p:cNvPr id="9" name="标题 1"/>
          <p:cNvSpPr>
            <a:spLocks noGrp="1"/>
          </p:cNvSpPr>
          <p:nvPr>
            <p:ph type="title"/>
          </p:nvPr>
        </p:nvSpPr>
        <p:spPr>
          <a:xfrm>
            <a:off x="5233630" y="2613820"/>
            <a:ext cx="4680392" cy="1252534"/>
          </a:xfrm>
        </p:spPr>
        <p:txBody>
          <a:bodyPr>
            <a:normAutofit/>
          </a:bodyPr>
          <a:lstStyle/>
          <a:p>
            <a:r>
              <a:rPr lang="zh-CN" altLang="en-US" sz="4500" dirty="0">
                <a:solidFill>
                  <a:schemeClr val="tx1">
                    <a:lumMod val="75000"/>
                    <a:lumOff val="25000"/>
                  </a:schemeClr>
                </a:solidFill>
                <a:latin typeface="SimHei" panose="02010609060101010101" pitchFamily="49" charset="-122"/>
                <a:ea typeface="SimHei" panose="02010609060101010101" pitchFamily="49" charset="-122"/>
              </a:rPr>
              <a:t>关于蓝桥杯大赛</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5124" t="28622" r="3501" b="28622"/>
          <a:stretch>
            <a:fillRect/>
          </a:stretch>
        </p:blipFill>
        <p:spPr>
          <a:xfrm>
            <a:off x="0" y="0"/>
            <a:ext cx="3539067" cy="6480176"/>
          </a:xfrm>
          <a:prstGeom prst="rect">
            <a:avLst/>
          </a:prstGeom>
          <a:solidFill>
            <a:srgbClr val="0070C0"/>
          </a:solidFill>
        </p:spPr>
      </p:pic>
      <p:grpSp>
        <p:nvGrpSpPr>
          <p:cNvPr id="5" name="组合 4"/>
          <p:cNvGrpSpPr/>
          <p:nvPr/>
        </p:nvGrpSpPr>
        <p:grpSpPr>
          <a:xfrm>
            <a:off x="916060" y="2148637"/>
            <a:ext cx="1698099" cy="1771021"/>
            <a:chOff x="920750" y="1677086"/>
            <a:chExt cx="2620622" cy="2733160"/>
          </a:xfrm>
        </p:grpSpPr>
        <p:sp>
          <p:nvSpPr>
            <p:cNvPr id="6" name="圆角矩形 5"/>
            <p:cNvSpPr/>
            <p:nvPr/>
          </p:nvSpPr>
          <p:spPr>
            <a:xfrm>
              <a:off x="920750" y="1992801"/>
              <a:ext cx="2555875" cy="2417445"/>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01877" y="1677086"/>
              <a:ext cx="2288817" cy="2517403"/>
            </a:xfrm>
            <a:prstGeom prst="rect">
              <a:avLst/>
            </a:prstGeom>
            <a:noFill/>
          </p:spPr>
          <p:txBody>
            <a:bodyPr wrap="none" rtlCol="0">
              <a:spAutoFit/>
            </a:bodyPr>
            <a:lstStyle/>
            <a:p>
              <a:r>
                <a:rPr lang="en-US" altLang="zh-CN" sz="10000" dirty="0">
                  <a:solidFill>
                    <a:schemeClr val="bg1"/>
                  </a:solidFill>
                  <a:cs typeface="+mn-ea"/>
                  <a:sym typeface="+mn-lt"/>
                </a:rPr>
                <a:t>03</a:t>
              </a:r>
              <a:endParaRPr lang="zh-CN" altLang="en-US" sz="10000" dirty="0">
                <a:solidFill>
                  <a:schemeClr val="bg1"/>
                </a:solidFill>
                <a:cs typeface="+mn-ea"/>
                <a:sym typeface="+mn-lt"/>
              </a:endParaRPr>
            </a:p>
          </p:txBody>
        </p:sp>
        <p:sp>
          <p:nvSpPr>
            <p:cNvPr id="8" name="文本框 7"/>
            <p:cNvSpPr txBox="1"/>
            <p:nvPr/>
          </p:nvSpPr>
          <p:spPr>
            <a:xfrm>
              <a:off x="928577" y="3613208"/>
              <a:ext cx="2612795" cy="712473"/>
            </a:xfrm>
            <a:prstGeom prst="rect">
              <a:avLst/>
            </a:prstGeom>
            <a:noFill/>
          </p:spPr>
          <p:txBody>
            <a:bodyPr wrap="none" rtlCol="0">
              <a:spAutoFit/>
            </a:bodyPr>
            <a:lstStyle/>
            <a:p>
              <a:r>
                <a:rPr lang="en-US" altLang="zh-CN" sz="2400" dirty="0">
                  <a:solidFill>
                    <a:schemeClr val="bg1"/>
                  </a:solidFill>
                  <a:cs typeface="+mn-ea"/>
                  <a:sym typeface="+mn-lt"/>
                </a:rPr>
                <a:t>PART THREE</a:t>
              </a:r>
              <a:endParaRPr lang="zh-CN" altLang="en-US" sz="2400" dirty="0">
                <a:solidFill>
                  <a:schemeClr val="bg1"/>
                </a:solidFill>
                <a:cs typeface="+mn-ea"/>
                <a:sym typeface="+mn-lt"/>
              </a:endParaRPr>
            </a:p>
          </p:txBody>
        </p:sp>
      </p:grpSp>
      <p:sp>
        <p:nvSpPr>
          <p:cNvPr id="9" name="标题 1"/>
          <p:cNvSpPr>
            <a:spLocks noGrp="1"/>
          </p:cNvSpPr>
          <p:nvPr>
            <p:ph type="title"/>
          </p:nvPr>
        </p:nvSpPr>
        <p:spPr>
          <a:xfrm>
            <a:off x="4094640" y="2527319"/>
            <a:ext cx="6765863" cy="1252534"/>
          </a:xfrm>
        </p:spPr>
        <p:txBody>
          <a:bodyPr>
            <a:normAutofit/>
          </a:bodyPr>
          <a:lstStyle/>
          <a:p>
            <a:pPr algn="ctr"/>
            <a:r>
              <a:rPr lang="zh-CN" altLang="en-US" sz="4500" dirty="0">
                <a:solidFill>
                  <a:schemeClr val="tx1">
                    <a:lumMod val="75000"/>
                    <a:lumOff val="25000"/>
                  </a:schemeClr>
                </a:solidFill>
                <a:latin typeface="SimHei" panose="02010609060101010101" pitchFamily="49" charset="-122"/>
                <a:ea typeface="SimHei" panose="02010609060101010101" pitchFamily="49" charset="-122"/>
              </a:rPr>
              <a:t>第十三届大赛进程与报名</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161905" y="1976755"/>
            <a:ext cx="800735" cy="3113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42307" y="1820548"/>
            <a:ext cx="11037459" cy="3682346"/>
            <a:chOff x="435275" y="2158975"/>
            <a:chExt cx="11037459" cy="3682346"/>
          </a:xfrm>
        </p:grpSpPr>
        <p:grpSp>
          <p:nvGrpSpPr>
            <p:cNvPr id="16" name="组合 15"/>
            <p:cNvGrpSpPr/>
            <p:nvPr/>
          </p:nvGrpSpPr>
          <p:grpSpPr>
            <a:xfrm>
              <a:off x="435275" y="2158975"/>
              <a:ext cx="10961546" cy="3682346"/>
              <a:chOff x="434393" y="2170559"/>
              <a:chExt cx="10961546" cy="3682346"/>
            </a:xfrm>
          </p:grpSpPr>
          <p:sp>
            <p:nvSpPr>
              <p:cNvPr id="18" name="圆角矩形 17"/>
              <p:cNvSpPr/>
              <p:nvPr/>
            </p:nvSpPr>
            <p:spPr>
              <a:xfrm>
                <a:off x="9581641" y="4923133"/>
                <a:ext cx="1335036" cy="342009"/>
              </a:xfrm>
              <a:prstGeom prst="roundRect">
                <a:avLst/>
              </a:prstGeom>
              <a:solidFill>
                <a:srgbClr val="0099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bg1"/>
                  </a:solidFill>
                </a:endParaRPr>
              </a:p>
            </p:txBody>
          </p:sp>
          <p:sp>
            <p:nvSpPr>
              <p:cNvPr id="19" name="圆角矩形 18"/>
              <p:cNvSpPr/>
              <p:nvPr/>
            </p:nvSpPr>
            <p:spPr>
              <a:xfrm>
                <a:off x="9605642" y="4405619"/>
                <a:ext cx="1335036" cy="342009"/>
              </a:xfrm>
              <a:prstGeom prst="roundRect">
                <a:avLst/>
              </a:prstGeom>
              <a:solidFill>
                <a:srgbClr val="0099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bg1"/>
                  </a:solidFill>
                </a:endParaRPr>
              </a:p>
            </p:txBody>
          </p:sp>
          <p:sp>
            <p:nvSpPr>
              <p:cNvPr id="20" name="圆角矩形 19"/>
              <p:cNvSpPr/>
              <p:nvPr/>
            </p:nvSpPr>
            <p:spPr>
              <a:xfrm>
                <a:off x="9605642" y="3850604"/>
                <a:ext cx="1335036" cy="342009"/>
              </a:xfrm>
              <a:prstGeom prst="roundRect">
                <a:avLst/>
              </a:prstGeom>
              <a:solidFill>
                <a:srgbClr val="0099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bg1"/>
                  </a:solidFill>
                </a:endParaRPr>
              </a:p>
            </p:txBody>
          </p:sp>
          <p:sp>
            <p:nvSpPr>
              <p:cNvPr id="21" name="圆角矩形 20"/>
              <p:cNvSpPr/>
              <p:nvPr/>
            </p:nvSpPr>
            <p:spPr>
              <a:xfrm>
                <a:off x="3044465" y="4399619"/>
                <a:ext cx="1335036" cy="342009"/>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solidFill>
                    <a:schemeClr val="bg1"/>
                  </a:solidFill>
                </a:endParaRPr>
              </a:p>
            </p:txBody>
          </p:sp>
          <p:sp>
            <p:nvSpPr>
              <p:cNvPr id="22" name="圆角矩形 21"/>
              <p:cNvSpPr/>
              <p:nvPr/>
            </p:nvSpPr>
            <p:spPr>
              <a:xfrm>
                <a:off x="7346580" y="4417619"/>
                <a:ext cx="1336536" cy="342009"/>
              </a:xfrm>
              <a:prstGeom prst="roundRect">
                <a:avLst/>
              </a:prstGeom>
              <a:solidFill>
                <a:srgbClr val="006D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1605" dirty="0"/>
              </a:p>
            </p:txBody>
          </p:sp>
          <p:sp>
            <p:nvSpPr>
              <p:cNvPr id="23" name="íS1iḑé"/>
              <p:cNvSpPr/>
              <p:nvPr/>
            </p:nvSpPr>
            <p:spPr bwMode="auto">
              <a:xfrm rot="16200000">
                <a:off x="884406" y="1723546"/>
                <a:ext cx="984027" cy="1884051"/>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1">
                  <a:lumMod val="7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40167" anchor="ctr"/>
              <a:lstStyle/>
              <a:p>
                <a:pPr algn="r" defTabSz="1151255">
                  <a:defRPr/>
                </a:pPr>
                <a:endParaRPr lang="zh-CN" altLang="en-US" sz="1325" b="1">
                  <a:latin typeface="微软雅黑 Light" panose="020B0502040204020203" pitchFamily="34" charset="-122"/>
                  <a:ea typeface="微软雅黑 Light" panose="020B0502040204020203" pitchFamily="34" charset="-122"/>
                  <a:cs typeface="Open Sans" panose="020B0606030504020204" pitchFamily="34" charset="0"/>
                </a:endParaRPr>
              </a:p>
            </p:txBody>
          </p:sp>
          <p:sp>
            <p:nvSpPr>
              <p:cNvPr id="24" name="îṡ1idé"/>
              <p:cNvSpPr/>
              <p:nvPr/>
            </p:nvSpPr>
            <p:spPr bwMode="auto">
              <a:xfrm rot="16200000">
                <a:off x="3081215" y="1719796"/>
                <a:ext cx="982526" cy="1884051"/>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2">
                  <a:lumMod val="7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40167" anchor="ctr"/>
              <a:lstStyle/>
              <a:p>
                <a:pPr algn="r" defTabSz="1151255">
                  <a:defRPr/>
                </a:pPr>
                <a:endParaRPr lang="zh-CN" altLang="en-US" sz="1325" b="1">
                  <a:latin typeface="微软雅黑 Light" panose="020B0502040204020203" pitchFamily="34" charset="-122"/>
                  <a:ea typeface="微软雅黑 Light" panose="020B0502040204020203" pitchFamily="34" charset="-122"/>
                  <a:cs typeface="Open Sans" panose="020B0606030504020204" pitchFamily="34" charset="0"/>
                </a:endParaRPr>
              </a:p>
            </p:txBody>
          </p:sp>
          <p:sp>
            <p:nvSpPr>
              <p:cNvPr id="25" name="íśḻíḑé"/>
              <p:cNvSpPr/>
              <p:nvPr/>
            </p:nvSpPr>
            <p:spPr bwMode="auto">
              <a:xfrm rot="16200000">
                <a:off x="7511585" y="1723546"/>
                <a:ext cx="984027" cy="1884051"/>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5">
                  <a:lumMod val="7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40167" anchor="ctr"/>
              <a:lstStyle/>
              <a:p>
                <a:pPr algn="r" defTabSz="1151255">
                  <a:defRPr/>
                </a:pPr>
                <a:endParaRPr lang="zh-CN" altLang="en-US" sz="1325" b="1">
                  <a:latin typeface="微软雅黑 Light" panose="020B0502040204020203" pitchFamily="34" charset="-122"/>
                  <a:ea typeface="微软雅黑 Light" panose="020B0502040204020203" pitchFamily="34" charset="-122"/>
                  <a:cs typeface="Open Sans" panose="020B0606030504020204" pitchFamily="34" charset="0"/>
                </a:endParaRPr>
              </a:p>
            </p:txBody>
          </p:sp>
          <p:sp>
            <p:nvSpPr>
              <p:cNvPr id="26" name="îṧḻíḍê"/>
              <p:cNvSpPr/>
              <p:nvPr/>
            </p:nvSpPr>
            <p:spPr>
              <a:xfrm>
                <a:off x="434393" y="2379064"/>
                <a:ext cx="556515" cy="573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1151255">
                  <a:defRPr/>
                </a:pPr>
                <a:endParaRPr lang="zh-CN" altLang="en-US" sz="1890" dirty="0">
                  <a:solidFill>
                    <a:srgbClr val="FFFFFF"/>
                  </a:solidFill>
                  <a:latin typeface="微软雅黑 Light" panose="020B0502040204020203" pitchFamily="34" charset="-122"/>
                  <a:ea typeface="微软雅黑 Light" panose="020B0502040204020203" pitchFamily="34" charset="-122"/>
                </a:endParaRPr>
              </a:p>
            </p:txBody>
          </p:sp>
          <p:sp>
            <p:nvSpPr>
              <p:cNvPr id="28" name="îşlíḓe"/>
              <p:cNvSpPr txBox="1"/>
              <p:nvPr/>
            </p:nvSpPr>
            <p:spPr>
              <a:xfrm>
                <a:off x="2975463" y="2305563"/>
                <a:ext cx="1299035" cy="801022"/>
              </a:xfrm>
              <a:prstGeom prst="rect">
                <a:avLst/>
              </a:prstGeom>
              <a:solidFill>
                <a:schemeClr val="accent2">
                  <a:lumMod val="75000"/>
                </a:schemeClr>
              </a:solidFill>
            </p:spPr>
            <p:txBody>
              <a:bodyPr anchor="ctr"/>
              <a:lstStyle/>
              <a:p>
                <a:pPr algn="ctr" defTabSz="1151255">
                  <a:lnSpc>
                    <a:spcPct val="90000"/>
                  </a:lnSpc>
                  <a:defRPr/>
                </a:pPr>
                <a:r>
                  <a:rPr lang="en-US" altLang="zh-CN" sz="3400" dirty="0">
                    <a:solidFill>
                      <a:srgbClr val="FFFFFF"/>
                    </a:solidFill>
                    <a:latin typeface="微软雅黑 Light" panose="020B0502040204020203" pitchFamily="34" charset="-122"/>
                    <a:ea typeface="微软雅黑 Light" panose="020B0502040204020203" pitchFamily="34" charset="-122"/>
                  </a:rPr>
                  <a:t>11</a:t>
                </a:r>
                <a:r>
                  <a:rPr lang="zh-CN" altLang="en-US" sz="3400" dirty="0">
                    <a:solidFill>
                      <a:srgbClr val="FFFFFF"/>
                    </a:solidFill>
                    <a:latin typeface="微软雅黑 Light" panose="020B0502040204020203" pitchFamily="34" charset="-122"/>
                    <a:ea typeface="微软雅黑 Light" panose="020B0502040204020203" pitchFamily="34" charset="-122"/>
                  </a:rPr>
                  <a:t>月</a:t>
                </a:r>
              </a:p>
            </p:txBody>
          </p:sp>
          <p:sp>
            <p:nvSpPr>
              <p:cNvPr id="29" name="ïṡļîḓê"/>
              <p:cNvSpPr txBox="1">
                <a:spLocks noChangeArrowheads="1"/>
              </p:cNvSpPr>
              <p:nvPr/>
            </p:nvSpPr>
            <p:spPr bwMode="auto">
              <a:xfrm>
                <a:off x="7516085" y="2266561"/>
                <a:ext cx="1077029" cy="80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2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defTabSz="12172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spcBef>
                    <a:spcPct val="0"/>
                  </a:spcBef>
                  <a:buFontTx/>
                  <a:buNone/>
                </a:pPr>
                <a:r>
                  <a:rPr lang="en-US" altLang="zh-CN" sz="3400" dirty="0">
                    <a:solidFill>
                      <a:srgbClr val="FFFFFF"/>
                    </a:solidFill>
                    <a:latin typeface="微软雅黑 Light" panose="020B0502040204020203" pitchFamily="34" charset="-122"/>
                    <a:ea typeface="微软雅黑 Light" panose="020B0502040204020203" pitchFamily="34" charset="-122"/>
                  </a:rPr>
                  <a:t>4</a:t>
                </a:r>
                <a:r>
                  <a:rPr lang="zh-CN" altLang="en-US" sz="3400" dirty="0">
                    <a:solidFill>
                      <a:srgbClr val="FFFFFF"/>
                    </a:solidFill>
                    <a:latin typeface="微软雅黑 Light" panose="020B0502040204020203" pitchFamily="34" charset="-122"/>
                    <a:ea typeface="微软雅黑 Light" panose="020B0502040204020203" pitchFamily="34" charset="-122"/>
                  </a:rPr>
                  <a:t>月</a:t>
                </a:r>
              </a:p>
            </p:txBody>
          </p:sp>
          <p:sp>
            <p:nvSpPr>
              <p:cNvPr id="30" name="íş1îḓè"/>
              <p:cNvSpPr txBox="1">
                <a:spLocks noChangeArrowheads="1"/>
              </p:cNvSpPr>
              <p:nvPr/>
            </p:nvSpPr>
            <p:spPr bwMode="auto">
              <a:xfrm>
                <a:off x="842405" y="3306839"/>
                <a:ext cx="1887051" cy="41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9124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890" dirty="0">
                    <a:solidFill>
                      <a:srgbClr val="E50012"/>
                    </a:solidFill>
                    <a:latin typeface="微软雅黑 Light" panose="020B0502040204020203" pitchFamily="34" charset="-122"/>
                    <a:ea typeface="微软雅黑 Light" panose="020B0502040204020203" pitchFamily="34" charset="-122"/>
                  </a:rPr>
                  <a:t>大赛启动</a:t>
                </a:r>
              </a:p>
            </p:txBody>
          </p:sp>
          <p:sp>
            <p:nvSpPr>
              <p:cNvPr id="31" name="îś1íḑè"/>
              <p:cNvSpPr/>
              <p:nvPr/>
            </p:nvSpPr>
            <p:spPr bwMode="auto">
              <a:xfrm>
                <a:off x="842405" y="3756101"/>
                <a:ext cx="1887051" cy="175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15900" indent="-215900" defTabSz="1151255">
                  <a:lnSpc>
                    <a:spcPct val="150000"/>
                  </a:lnSpc>
                  <a:buFont typeface="Arial" panose="020B0604020202090204" pitchFamily="34" charset="0"/>
                  <a:buChar char="•"/>
                  <a:defRPr/>
                </a:pPr>
                <a:r>
                  <a:rPr lang="zh-CN" altLang="en-US" sz="1325" dirty="0">
                    <a:solidFill>
                      <a:srgbClr val="000000"/>
                    </a:solidFill>
                    <a:latin typeface="微软雅黑" panose="020B0703020204020201" pitchFamily="34" charset="-122"/>
                    <a:ea typeface="微软雅黑" panose="020B0703020204020201" pitchFamily="34" charset="-122"/>
                  </a:rPr>
                  <a:t>公布竞赛通知</a:t>
                </a:r>
                <a:endParaRPr lang="en-US" altLang="zh-CN" sz="1325" dirty="0">
                  <a:solidFill>
                    <a:srgbClr val="000000"/>
                  </a:solidFill>
                  <a:latin typeface="微软雅黑" panose="020B0703020204020201" pitchFamily="34" charset="-122"/>
                  <a:ea typeface="微软雅黑" panose="020B0703020204020201" pitchFamily="34" charset="-122"/>
                </a:endParaRPr>
              </a:p>
              <a:p>
                <a:pPr marL="215900" indent="-215900" defTabSz="1151255">
                  <a:lnSpc>
                    <a:spcPct val="150000"/>
                  </a:lnSpc>
                  <a:buFont typeface="Arial" panose="020B0604020202090204" pitchFamily="34" charset="0"/>
                  <a:buChar char="•"/>
                  <a:defRPr/>
                </a:pPr>
                <a:r>
                  <a:rPr lang="zh-CN" altLang="en-US" sz="1325" dirty="0">
                    <a:solidFill>
                      <a:srgbClr val="000000"/>
                    </a:solidFill>
                    <a:latin typeface="微软雅黑" panose="020B0703020204020201" pitchFamily="34" charset="-122"/>
                    <a:ea typeface="微软雅黑" panose="020B0703020204020201" pitchFamily="34" charset="-122"/>
                  </a:rPr>
                  <a:t>开放报名</a:t>
                </a:r>
                <a:endParaRPr lang="zh-CN" altLang="en-US" sz="1135" dirty="0">
                  <a:solidFill>
                    <a:srgbClr val="000000"/>
                  </a:solidFill>
                  <a:latin typeface="微软雅黑" panose="020B0703020204020201" pitchFamily="34" charset="-122"/>
                  <a:ea typeface="微软雅黑" panose="020B0703020204020201" pitchFamily="34" charset="-122"/>
                </a:endParaRPr>
              </a:p>
            </p:txBody>
          </p:sp>
          <p:sp>
            <p:nvSpPr>
              <p:cNvPr id="32" name="íśḻíḑé"/>
              <p:cNvSpPr/>
              <p:nvPr/>
            </p:nvSpPr>
            <p:spPr bwMode="auto">
              <a:xfrm rot="16200000">
                <a:off x="9679893" y="1724297"/>
                <a:ext cx="982527" cy="1884051"/>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6">
                  <a:lumMod val="7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40167" anchor="ctr"/>
              <a:lstStyle/>
              <a:p>
                <a:pPr algn="r" defTabSz="1151255">
                  <a:defRPr/>
                </a:pPr>
                <a:endParaRPr lang="zh-CN" altLang="en-US" sz="1325" b="1">
                  <a:latin typeface="微软雅黑 Light" panose="020B0502040204020203" pitchFamily="34" charset="-122"/>
                  <a:ea typeface="微软雅黑 Light" panose="020B0502040204020203" pitchFamily="34" charset="-122"/>
                  <a:cs typeface="Open Sans" panose="020B0606030504020204" pitchFamily="34" charset="0"/>
                </a:endParaRPr>
              </a:p>
            </p:txBody>
          </p:sp>
          <p:sp>
            <p:nvSpPr>
              <p:cNvPr id="33" name="ïṡļîḓê"/>
              <p:cNvSpPr txBox="1"/>
              <p:nvPr/>
            </p:nvSpPr>
            <p:spPr>
              <a:xfrm>
                <a:off x="9880148" y="2266561"/>
                <a:ext cx="931526" cy="801022"/>
              </a:xfrm>
              <a:prstGeom prst="rect">
                <a:avLst/>
              </a:prstGeom>
              <a:noFill/>
            </p:spPr>
            <p:txBody>
              <a:bodyPr anchor="ctr">
                <a:normAutofit fontScale="95000"/>
              </a:bodyPr>
              <a:lstStyle/>
              <a:p>
                <a:pPr algn="ctr" defTabSz="1217295">
                  <a:lnSpc>
                    <a:spcPct val="90000"/>
                  </a:lnSpc>
                  <a:spcBef>
                    <a:spcPct val="0"/>
                  </a:spcBef>
                  <a:defRPr/>
                </a:pPr>
                <a:r>
                  <a:rPr lang="en-US" altLang="zh-CN" sz="3400" dirty="0">
                    <a:solidFill>
                      <a:srgbClr val="FFFFFF"/>
                    </a:solidFill>
                    <a:latin typeface="微软雅黑 Light" panose="020B0502040204020203" pitchFamily="34" charset="-122"/>
                    <a:ea typeface="微软雅黑 Light" panose="020B0502040204020203" pitchFamily="34" charset="-122"/>
                  </a:rPr>
                  <a:t>5</a:t>
                </a:r>
                <a:r>
                  <a:rPr lang="zh-CN" altLang="en-US" sz="3400" dirty="0">
                    <a:solidFill>
                      <a:srgbClr val="FFFFFF"/>
                    </a:solidFill>
                    <a:latin typeface="微软雅黑 Light" panose="020B0502040204020203" pitchFamily="34" charset="-122"/>
                    <a:ea typeface="微软雅黑 Light" panose="020B0502040204020203" pitchFamily="34" charset="-122"/>
                  </a:rPr>
                  <a:t>月</a:t>
                </a:r>
              </a:p>
            </p:txBody>
          </p:sp>
          <p:sp>
            <p:nvSpPr>
              <p:cNvPr id="34" name="íS1iḑé"/>
              <p:cNvSpPr/>
              <p:nvPr/>
            </p:nvSpPr>
            <p:spPr bwMode="auto">
              <a:xfrm rot="16200000">
                <a:off x="5282524" y="1723546"/>
                <a:ext cx="984027" cy="1884051"/>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4">
                  <a:lumMod val="75000"/>
                </a:schemeClr>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40167" anchor="ctr"/>
              <a:lstStyle/>
              <a:p>
                <a:pPr algn="r" defTabSz="1151255">
                  <a:defRPr/>
                </a:pPr>
                <a:endParaRPr lang="zh-CN" altLang="en-US" sz="1325" b="1">
                  <a:latin typeface="微软雅黑 Light" panose="020B0502040204020203" pitchFamily="34" charset="-122"/>
                  <a:ea typeface="微软雅黑 Light" panose="020B0502040204020203" pitchFamily="34" charset="-122"/>
                  <a:cs typeface="Open Sans" panose="020B0606030504020204" pitchFamily="34" charset="0"/>
                </a:endParaRPr>
              </a:p>
            </p:txBody>
          </p:sp>
          <p:sp>
            <p:nvSpPr>
              <p:cNvPr id="35" name="文本框 34"/>
              <p:cNvSpPr txBox="1"/>
              <p:nvPr/>
            </p:nvSpPr>
            <p:spPr>
              <a:xfrm>
                <a:off x="613053" y="2491567"/>
                <a:ext cx="200697" cy="112018"/>
              </a:xfrm>
              <a:prstGeom prst="rect">
                <a:avLst/>
              </a:prstGeom>
              <a:noFill/>
            </p:spPr>
            <p:txBody>
              <a:bodyPr wrap="none">
                <a:spAutoFit/>
              </a:bodyPr>
              <a:lstStyle/>
              <a:p>
                <a:pPr algn="ctr">
                  <a:defRPr/>
                </a:pPr>
                <a:r>
                  <a:rPr lang="en-US" sz="130" b="1" dirty="0">
                    <a:solidFill>
                      <a:srgbClr val="E50012"/>
                    </a:solidFill>
                    <a:latin typeface="微软雅黑 Light" panose="020B0502040204020203" pitchFamily="34" charset="-122"/>
                    <a:ea typeface="微软雅黑 Light" panose="020B0502040204020203" pitchFamily="34" charset="-122"/>
                    <a:sym typeface="+mn-ea"/>
                  </a:rPr>
                  <a:t>01</a:t>
                </a:r>
                <a:endParaRPr lang="en-US" altLang="en-US" sz="130" b="1" dirty="0">
                  <a:solidFill>
                    <a:srgbClr val="E50012"/>
                  </a:solidFill>
                  <a:latin typeface="微软雅黑 Light" panose="020B0502040204020203" pitchFamily="34" charset="-122"/>
                  <a:ea typeface="微软雅黑 Light" panose="020B0502040204020203" pitchFamily="34" charset="-122"/>
                  <a:sym typeface="+mn-ea"/>
                </a:endParaRPr>
              </a:p>
            </p:txBody>
          </p:sp>
          <p:sp>
            <p:nvSpPr>
              <p:cNvPr id="36" name="îṧḻíḍê"/>
              <p:cNvSpPr/>
              <p:nvPr/>
            </p:nvSpPr>
            <p:spPr>
              <a:xfrm>
                <a:off x="9230631" y="2380565"/>
                <a:ext cx="556515" cy="5715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1151255">
                  <a:defRPr/>
                </a:pPr>
                <a:endParaRPr lang="zh-CN" altLang="en-US" sz="1890" dirty="0">
                  <a:solidFill>
                    <a:srgbClr val="FFFFFF"/>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9406937" y="2491567"/>
                <a:ext cx="203903" cy="112018"/>
              </a:xfrm>
              <a:prstGeom prst="rect">
                <a:avLst/>
              </a:prstGeom>
              <a:noFill/>
            </p:spPr>
            <p:txBody>
              <a:bodyPr wrap="none">
                <a:spAutoFit/>
              </a:bodyPr>
              <a:lstStyle/>
              <a:p>
                <a:pPr algn="ctr">
                  <a:defRPr/>
                </a:pPr>
                <a:r>
                  <a:rPr lang="en-US" sz="130" b="1" dirty="0">
                    <a:solidFill>
                      <a:srgbClr val="E50012"/>
                    </a:solidFill>
                    <a:latin typeface="微软雅黑 Light" panose="020B0502040204020203" pitchFamily="34" charset="-122"/>
                    <a:ea typeface="微软雅黑 Light" panose="020B0502040204020203" pitchFamily="34" charset="-122"/>
                    <a:sym typeface="+mn-ea"/>
                  </a:rPr>
                  <a:t>05</a:t>
                </a:r>
                <a:endParaRPr lang="en-US" altLang="en-US" sz="130" b="1" dirty="0">
                  <a:solidFill>
                    <a:srgbClr val="E50012"/>
                  </a:solidFill>
                  <a:latin typeface="微软雅黑 Light" panose="020B0502040204020203" pitchFamily="34" charset="-122"/>
                  <a:ea typeface="微软雅黑 Light" panose="020B0502040204020203" pitchFamily="34" charset="-122"/>
                  <a:sym typeface="+mn-ea"/>
                </a:endParaRPr>
              </a:p>
            </p:txBody>
          </p:sp>
          <p:sp>
            <p:nvSpPr>
              <p:cNvPr id="38" name="îṧḻíḍê"/>
              <p:cNvSpPr/>
              <p:nvPr/>
            </p:nvSpPr>
            <p:spPr>
              <a:xfrm>
                <a:off x="7049572" y="2374565"/>
                <a:ext cx="556515" cy="573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1151255">
                  <a:defRPr/>
                </a:pPr>
                <a:endParaRPr lang="zh-CN" altLang="en-US" sz="1890" dirty="0">
                  <a:solidFill>
                    <a:srgbClr val="FFFFFF"/>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7225879" y="2487067"/>
                <a:ext cx="203903" cy="112018"/>
              </a:xfrm>
              <a:prstGeom prst="rect">
                <a:avLst/>
              </a:prstGeom>
              <a:noFill/>
            </p:spPr>
            <p:txBody>
              <a:bodyPr wrap="none">
                <a:spAutoFit/>
              </a:bodyPr>
              <a:lstStyle/>
              <a:p>
                <a:pPr algn="ctr">
                  <a:defRPr/>
                </a:pPr>
                <a:r>
                  <a:rPr lang="en-US" sz="130" b="1" dirty="0">
                    <a:solidFill>
                      <a:srgbClr val="E50012"/>
                    </a:solidFill>
                    <a:latin typeface="微软雅黑 Light" panose="020B0502040204020203" pitchFamily="34" charset="-122"/>
                    <a:ea typeface="微软雅黑 Light" panose="020B0502040204020203" pitchFamily="34" charset="-122"/>
                    <a:sym typeface="+mn-ea"/>
                  </a:rPr>
                  <a:t>04</a:t>
                </a:r>
                <a:endParaRPr lang="en-US" altLang="en-US" sz="130" b="1" dirty="0">
                  <a:solidFill>
                    <a:srgbClr val="E50012"/>
                  </a:solidFill>
                  <a:latin typeface="微软雅黑 Light" panose="020B0502040204020203" pitchFamily="34" charset="-122"/>
                  <a:ea typeface="微软雅黑 Light" panose="020B0502040204020203" pitchFamily="34" charset="-122"/>
                  <a:sym typeface="+mn-ea"/>
                </a:endParaRPr>
              </a:p>
            </p:txBody>
          </p:sp>
          <p:sp>
            <p:nvSpPr>
              <p:cNvPr id="40" name="îṧḻíḍê"/>
              <p:cNvSpPr/>
              <p:nvPr/>
            </p:nvSpPr>
            <p:spPr>
              <a:xfrm>
                <a:off x="4832512" y="2379064"/>
                <a:ext cx="556515" cy="573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1151255">
                  <a:defRPr/>
                </a:pPr>
                <a:endParaRPr lang="zh-CN" altLang="en-US" sz="1890" dirty="0">
                  <a:solidFill>
                    <a:srgbClr val="FFFFFF"/>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5009568" y="2491567"/>
                <a:ext cx="203903" cy="112018"/>
              </a:xfrm>
              <a:prstGeom prst="rect">
                <a:avLst/>
              </a:prstGeom>
              <a:noFill/>
            </p:spPr>
            <p:txBody>
              <a:bodyPr wrap="none">
                <a:spAutoFit/>
              </a:bodyPr>
              <a:lstStyle/>
              <a:p>
                <a:pPr algn="ctr">
                  <a:defRPr/>
                </a:pPr>
                <a:r>
                  <a:rPr lang="en-US" sz="130" b="1" dirty="0">
                    <a:solidFill>
                      <a:srgbClr val="E50012"/>
                    </a:solidFill>
                    <a:latin typeface="微软雅黑 Light" panose="020B0502040204020203" pitchFamily="34" charset="-122"/>
                    <a:ea typeface="微软雅黑 Light" panose="020B0502040204020203" pitchFamily="34" charset="-122"/>
                    <a:sym typeface="+mn-ea"/>
                  </a:rPr>
                  <a:t>03</a:t>
                </a:r>
                <a:endParaRPr lang="en-US" altLang="en-US" sz="130" b="1" dirty="0">
                  <a:solidFill>
                    <a:srgbClr val="E50012"/>
                  </a:solidFill>
                  <a:latin typeface="微软雅黑 Light" panose="020B0502040204020203" pitchFamily="34" charset="-122"/>
                  <a:ea typeface="微软雅黑 Light" panose="020B0502040204020203" pitchFamily="34" charset="-122"/>
                  <a:sym typeface="+mn-ea"/>
                </a:endParaRPr>
              </a:p>
            </p:txBody>
          </p:sp>
          <p:sp>
            <p:nvSpPr>
              <p:cNvPr id="42" name="îṧḻíḍê"/>
              <p:cNvSpPr/>
              <p:nvPr/>
            </p:nvSpPr>
            <p:spPr>
              <a:xfrm>
                <a:off x="2616952" y="2374565"/>
                <a:ext cx="558015" cy="573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1151255">
                  <a:defRPr/>
                </a:pPr>
                <a:endParaRPr lang="zh-CN" altLang="en-US" sz="1890" dirty="0">
                  <a:solidFill>
                    <a:srgbClr val="FFFFFF"/>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2794008" y="2487067"/>
                <a:ext cx="203903" cy="112018"/>
              </a:xfrm>
              <a:prstGeom prst="rect">
                <a:avLst/>
              </a:prstGeom>
              <a:noFill/>
            </p:spPr>
            <p:txBody>
              <a:bodyPr wrap="none">
                <a:spAutoFit/>
              </a:bodyPr>
              <a:lstStyle/>
              <a:p>
                <a:pPr algn="ctr">
                  <a:defRPr/>
                </a:pPr>
                <a:r>
                  <a:rPr lang="en-US" sz="130" b="1" dirty="0">
                    <a:solidFill>
                      <a:srgbClr val="E50012"/>
                    </a:solidFill>
                    <a:latin typeface="微软雅黑 Light" panose="020B0502040204020203" pitchFamily="34" charset="-122"/>
                    <a:ea typeface="微软雅黑 Light" panose="020B0502040204020203" pitchFamily="34" charset="-122"/>
                    <a:sym typeface="+mn-ea"/>
                  </a:rPr>
                  <a:t>02</a:t>
                </a:r>
                <a:endParaRPr lang="en-US" altLang="en-US" sz="130" b="1" dirty="0">
                  <a:solidFill>
                    <a:srgbClr val="E50012"/>
                  </a:solidFill>
                  <a:latin typeface="微软雅黑 Light" panose="020B0502040204020203" pitchFamily="34" charset="-122"/>
                  <a:ea typeface="微软雅黑 Light" panose="020B0502040204020203" pitchFamily="34" charset="-122"/>
                  <a:sym typeface="+mn-ea"/>
                </a:endParaRPr>
              </a:p>
            </p:txBody>
          </p:sp>
          <p:sp>
            <p:nvSpPr>
              <p:cNvPr id="44" name="îşlíḓe"/>
              <p:cNvSpPr txBox="1"/>
              <p:nvPr/>
            </p:nvSpPr>
            <p:spPr>
              <a:xfrm>
                <a:off x="5377027" y="2265061"/>
                <a:ext cx="1089087" cy="801022"/>
              </a:xfrm>
              <a:prstGeom prst="rect">
                <a:avLst/>
              </a:prstGeom>
              <a:solidFill>
                <a:schemeClr val="accent4">
                  <a:lumMod val="75000"/>
                </a:schemeClr>
              </a:solidFill>
            </p:spPr>
            <p:txBody>
              <a:bodyPr anchor="ctr"/>
              <a:lstStyle/>
              <a:p>
                <a:pPr algn="ctr" defTabSz="1151255">
                  <a:lnSpc>
                    <a:spcPct val="90000"/>
                  </a:lnSpc>
                  <a:defRPr/>
                </a:pPr>
                <a:r>
                  <a:rPr lang="en-US" altLang="zh-CN" sz="3400" dirty="0">
                    <a:solidFill>
                      <a:srgbClr val="FFFFFF"/>
                    </a:solidFill>
                    <a:latin typeface="微软雅黑 Light" panose="020B0502040204020203" pitchFamily="34" charset="-122"/>
                    <a:ea typeface="微软雅黑 Light" panose="020B0502040204020203" pitchFamily="34" charset="-122"/>
                  </a:rPr>
                  <a:t>12</a:t>
                </a:r>
                <a:r>
                  <a:rPr lang="zh-CN" altLang="en-US" sz="3400" dirty="0">
                    <a:solidFill>
                      <a:srgbClr val="FFFFFF"/>
                    </a:solidFill>
                    <a:latin typeface="微软雅黑 Light" panose="020B0502040204020203" pitchFamily="34" charset="-122"/>
                    <a:ea typeface="微软雅黑 Light" panose="020B0502040204020203" pitchFamily="34" charset="-122"/>
                  </a:rPr>
                  <a:t>月</a:t>
                </a:r>
              </a:p>
            </p:txBody>
          </p:sp>
          <p:sp>
            <p:nvSpPr>
              <p:cNvPr id="45" name="îşlíḓe"/>
              <p:cNvSpPr txBox="1"/>
              <p:nvPr/>
            </p:nvSpPr>
            <p:spPr>
              <a:xfrm>
                <a:off x="1100412" y="2325063"/>
                <a:ext cx="919524" cy="801022"/>
              </a:xfrm>
              <a:prstGeom prst="rect">
                <a:avLst/>
              </a:prstGeom>
              <a:solidFill>
                <a:schemeClr val="accent1">
                  <a:lumMod val="75000"/>
                </a:schemeClr>
              </a:solidFill>
            </p:spPr>
            <p:txBody>
              <a:bodyPr anchor="ctr">
                <a:normAutofit fontScale="67500" lnSpcReduction="20000"/>
              </a:bodyPr>
              <a:lstStyle/>
              <a:p>
                <a:pPr algn="ctr" defTabSz="1151255">
                  <a:defRPr/>
                </a:pPr>
                <a:r>
                  <a:rPr lang="en-US" altLang="zh-CN" sz="4160" dirty="0">
                    <a:solidFill>
                      <a:srgbClr val="FFFFFF"/>
                    </a:solidFill>
                    <a:latin typeface="微软雅黑 Light" panose="020B0502040204020203" pitchFamily="34" charset="-122"/>
                    <a:ea typeface="微软雅黑 Light" panose="020B0502040204020203" pitchFamily="34" charset="-122"/>
                  </a:rPr>
                  <a:t>10</a:t>
                </a:r>
                <a:r>
                  <a:rPr lang="zh-CN" altLang="en-US" sz="4160" dirty="0">
                    <a:solidFill>
                      <a:srgbClr val="FFFFFF"/>
                    </a:solidFill>
                    <a:latin typeface="微软雅黑 Light" panose="020B0502040204020203" pitchFamily="34" charset="-122"/>
                    <a:ea typeface="微软雅黑 Light" panose="020B0502040204020203" pitchFamily="34" charset="-122"/>
                  </a:rPr>
                  <a:t>月</a:t>
                </a:r>
              </a:p>
            </p:txBody>
          </p:sp>
          <p:sp>
            <p:nvSpPr>
              <p:cNvPr id="46" name="íş1îḓè"/>
              <p:cNvSpPr txBox="1">
                <a:spLocks noChangeArrowheads="1"/>
              </p:cNvSpPr>
              <p:nvPr/>
            </p:nvSpPr>
            <p:spPr bwMode="auto">
              <a:xfrm>
                <a:off x="3017214" y="3310419"/>
                <a:ext cx="1887051" cy="41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9124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890" dirty="0">
                    <a:solidFill>
                      <a:srgbClr val="E50012"/>
                    </a:solidFill>
                    <a:latin typeface="微软雅黑 Light" panose="020B0502040204020203" pitchFamily="34" charset="-122"/>
                    <a:ea typeface="微软雅黑 Light" panose="020B0502040204020203" pitchFamily="34" charset="-122"/>
                  </a:rPr>
                  <a:t>竞赛报名</a:t>
                </a:r>
              </a:p>
            </p:txBody>
          </p:sp>
          <p:sp>
            <p:nvSpPr>
              <p:cNvPr id="47" name="îś1íḑè"/>
              <p:cNvSpPr>
                <a:spLocks noChangeArrowheads="1"/>
              </p:cNvSpPr>
              <p:nvPr/>
            </p:nvSpPr>
            <p:spPr bwMode="auto">
              <a:xfrm>
                <a:off x="3038464" y="3756101"/>
                <a:ext cx="1887051" cy="179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defTabSz="12172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12172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50000"/>
                  </a:lnSpc>
                  <a:spcBef>
                    <a:spcPct val="0"/>
                  </a:spcBef>
                </a:pPr>
                <a:r>
                  <a:rPr lang="zh-CN" altLang="en-US" sz="1325" dirty="0">
                    <a:solidFill>
                      <a:srgbClr val="000000"/>
                    </a:solidFill>
                  </a:rPr>
                  <a:t>竞赛宣传</a:t>
                </a:r>
                <a:endParaRPr lang="en-US" altLang="zh-CN" sz="1325" dirty="0">
                  <a:solidFill>
                    <a:srgbClr val="000000"/>
                  </a:solidFill>
                </a:endParaRPr>
              </a:p>
              <a:p>
                <a:pPr eaLnBrk="1" hangingPunct="1">
                  <a:lnSpc>
                    <a:spcPct val="150000"/>
                  </a:lnSpc>
                  <a:spcBef>
                    <a:spcPct val="0"/>
                  </a:spcBef>
                </a:pPr>
                <a:r>
                  <a:rPr lang="zh-CN" altLang="en-US" sz="1325" dirty="0">
                    <a:solidFill>
                      <a:srgbClr val="000000"/>
                    </a:solidFill>
                  </a:rPr>
                  <a:t>竞赛报名</a:t>
                </a:r>
                <a:endParaRPr lang="en-US" altLang="zh-CN" sz="1325" dirty="0">
                  <a:solidFill>
                    <a:srgbClr val="000000"/>
                  </a:solidFill>
                </a:endParaRPr>
              </a:p>
              <a:p>
                <a:pPr eaLnBrk="1" hangingPunct="1">
                  <a:lnSpc>
                    <a:spcPct val="150000"/>
                  </a:lnSpc>
                  <a:spcBef>
                    <a:spcPct val="0"/>
                  </a:spcBef>
                </a:pPr>
                <a:r>
                  <a:rPr lang="zh-CN" altLang="en-US" sz="1325" dirty="0">
                    <a:solidFill>
                      <a:srgbClr val="000000"/>
                    </a:solidFill>
                  </a:rPr>
                  <a:t>竞赛培训</a:t>
                </a:r>
                <a:endParaRPr lang="en-US" altLang="zh-CN" sz="1325" dirty="0">
                  <a:solidFill>
                    <a:srgbClr val="000000"/>
                  </a:solidFill>
                </a:endParaRPr>
              </a:p>
              <a:p>
                <a:pPr eaLnBrk="1" hangingPunct="1">
                  <a:lnSpc>
                    <a:spcPct val="150000"/>
                  </a:lnSpc>
                  <a:spcBef>
                    <a:spcPct val="0"/>
                  </a:spcBef>
                </a:pPr>
                <a:r>
                  <a:rPr lang="zh-CN" altLang="en-US" sz="1325" dirty="0">
                    <a:solidFill>
                      <a:schemeClr val="bg1"/>
                    </a:solidFill>
                  </a:rPr>
                  <a:t>空中宣讲会</a:t>
                </a:r>
                <a:endParaRPr lang="en-US" altLang="zh-CN" sz="1325" dirty="0">
                  <a:solidFill>
                    <a:schemeClr val="bg1"/>
                  </a:solidFill>
                </a:endParaRPr>
              </a:p>
            </p:txBody>
          </p:sp>
          <p:sp>
            <p:nvSpPr>
              <p:cNvPr id="48" name="íş1îḓè"/>
              <p:cNvSpPr txBox="1">
                <a:spLocks noChangeArrowheads="1"/>
              </p:cNvSpPr>
              <p:nvPr/>
            </p:nvSpPr>
            <p:spPr bwMode="auto">
              <a:xfrm>
                <a:off x="5192024" y="3306839"/>
                <a:ext cx="1887051" cy="41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9124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890" dirty="0">
                    <a:solidFill>
                      <a:srgbClr val="E50012"/>
                    </a:solidFill>
                    <a:latin typeface="微软雅黑 Light" panose="020B0502040204020203" pitchFamily="34" charset="-122"/>
                    <a:ea typeface="微软雅黑 Light" panose="020B0502040204020203" pitchFamily="34" charset="-122"/>
                  </a:rPr>
                  <a:t>报名截止</a:t>
                </a:r>
              </a:p>
            </p:txBody>
          </p:sp>
          <p:sp>
            <p:nvSpPr>
              <p:cNvPr id="49" name="îś1íḑè"/>
              <p:cNvSpPr>
                <a:spLocks noChangeArrowheads="1"/>
              </p:cNvSpPr>
              <p:nvPr/>
            </p:nvSpPr>
            <p:spPr bwMode="auto">
              <a:xfrm>
                <a:off x="4831099" y="3814473"/>
                <a:ext cx="2459567" cy="179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defTabSz="12172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12172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50000"/>
                  </a:lnSpc>
                  <a:spcBef>
                    <a:spcPct val="0"/>
                  </a:spcBef>
                </a:pPr>
                <a:r>
                  <a:rPr lang="en-US" altLang="zh-CN" sz="1325" dirty="0">
                    <a:solidFill>
                      <a:srgbClr val="000000"/>
                    </a:solidFill>
                  </a:rPr>
                  <a:t>2021</a:t>
                </a:r>
                <a:r>
                  <a:rPr lang="zh-CN" altLang="en-US" sz="1325" dirty="0">
                    <a:solidFill>
                      <a:srgbClr val="000000"/>
                    </a:solidFill>
                  </a:rPr>
                  <a:t>年</a:t>
                </a:r>
                <a:r>
                  <a:rPr lang="en-US" altLang="zh-CN" sz="1325" dirty="0">
                    <a:solidFill>
                      <a:srgbClr val="000000"/>
                    </a:solidFill>
                  </a:rPr>
                  <a:t>12</a:t>
                </a:r>
                <a:r>
                  <a:rPr lang="zh-CN" altLang="en-US" sz="1325" dirty="0">
                    <a:solidFill>
                      <a:srgbClr val="000000"/>
                    </a:solidFill>
                  </a:rPr>
                  <a:t>月</a:t>
                </a:r>
                <a:r>
                  <a:rPr lang="en-US" altLang="zh-CN" sz="1325" dirty="0">
                    <a:solidFill>
                      <a:srgbClr val="000000"/>
                    </a:solidFill>
                  </a:rPr>
                  <a:t>17</a:t>
                </a:r>
                <a:r>
                  <a:rPr lang="zh-CN" altLang="en-US" sz="1325" dirty="0">
                    <a:solidFill>
                      <a:srgbClr val="000000"/>
                    </a:solidFill>
                  </a:rPr>
                  <a:t>日（个人赛）</a:t>
                </a:r>
              </a:p>
              <a:p>
                <a:pPr eaLnBrk="1" hangingPunct="1">
                  <a:lnSpc>
                    <a:spcPct val="150000"/>
                  </a:lnSpc>
                  <a:spcBef>
                    <a:spcPct val="0"/>
                  </a:spcBef>
                </a:pPr>
                <a:r>
                  <a:rPr lang="en-US" altLang="zh-CN" sz="1325" dirty="0">
                    <a:solidFill>
                      <a:srgbClr val="000000"/>
                    </a:solidFill>
                  </a:rPr>
                  <a:t>2022</a:t>
                </a:r>
                <a:r>
                  <a:rPr lang="zh-CN" altLang="en-US" sz="1325" dirty="0">
                    <a:solidFill>
                      <a:srgbClr val="000000"/>
                    </a:solidFill>
                  </a:rPr>
                  <a:t>年</a:t>
                </a:r>
                <a:r>
                  <a:rPr lang="en-US" altLang="zh-CN" sz="1325" dirty="0">
                    <a:solidFill>
                      <a:srgbClr val="000000"/>
                    </a:solidFill>
                  </a:rPr>
                  <a:t>3</a:t>
                </a:r>
                <a:r>
                  <a:rPr lang="zh-CN" altLang="en-US" sz="1325" dirty="0">
                    <a:solidFill>
                      <a:srgbClr val="000000"/>
                    </a:solidFill>
                  </a:rPr>
                  <a:t>月</a:t>
                </a:r>
                <a:r>
                  <a:rPr lang="en-US" altLang="zh-CN" sz="1325" dirty="0">
                    <a:solidFill>
                      <a:srgbClr val="000000"/>
                    </a:solidFill>
                  </a:rPr>
                  <a:t>25</a:t>
                </a:r>
                <a:r>
                  <a:rPr lang="zh-CN" altLang="en-US" sz="1325" dirty="0">
                    <a:solidFill>
                      <a:srgbClr val="000000"/>
                    </a:solidFill>
                  </a:rPr>
                  <a:t>日</a:t>
                </a:r>
              </a:p>
              <a:p>
                <a:pPr marL="0" indent="0" eaLnBrk="1" hangingPunct="1">
                  <a:lnSpc>
                    <a:spcPct val="150000"/>
                  </a:lnSpc>
                  <a:spcBef>
                    <a:spcPct val="0"/>
                  </a:spcBef>
                  <a:buNone/>
                </a:pPr>
                <a:r>
                  <a:rPr lang="zh-CN" altLang="en-US" sz="1325" dirty="0">
                    <a:solidFill>
                      <a:srgbClr val="000000"/>
                    </a:solidFill>
                  </a:rPr>
                  <a:t>    （设计赛）</a:t>
                </a:r>
              </a:p>
            </p:txBody>
          </p:sp>
          <p:sp>
            <p:nvSpPr>
              <p:cNvPr id="50" name="íş1îḓè"/>
              <p:cNvSpPr txBox="1">
                <a:spLocks noChangeArrowheads="1"/>
              </p:cNvSpPr>
              <p:nvPr/>
            </p:nvSpPr>
            <p:spPr bwMode="auto">
              <a:xfrm>
                <a:off x="7313580" y="3306089"/>
                <a:ext cx="1887051" cy="41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9124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890" dirty="0">
                    <a:solidFill>
                      <a:srgbClr val="E50012"/>
                    </a:solidFill>
                    <a:latin typeface="微软雅黑 Light" panose="020B0502040204020203" pitchFamily="34" charset="-122"/>
                    <a:ea typeface="微软雅黑 Light" panose="020B0502040204020203" pitchFamily="34" charset="-122"/>
                  </a:rPr>
                  <a:t>省赛</a:t>
                </a:r>
              </a:p>
            </p:txBody>
          </p:sp>
          <p:sp>
            <p:nvSpPr>
              <p:cNvPr id="51" name="îś1íḑè"/>
              <p:cNvSpPr>
                <a:spLocks noChangeArrowheads="1"/>
              </p:cNvSpPr>
              <p:nvPr/>
            </p:nvSpPr>
            <p:spPr bwMode="auto">
              <a:xfrm>
                <a:off x="7316039" y="3761849"/>
                <a:ext cx="1887051" cy="209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defTabSz="12172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12172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50000"/>
                  </a:lnSpc>
                  <a:spcBef>
                    <a:spcPct val="0"/>
                  </a:spcBef>
                </a:pPr>
                <a:r>
                  <a:rPr lang="zh-CN" altLang="en-US" sz="1325" dirty="0">
                    <a:solidFill>
                      <a:srgbClr val="000000"/>
                    </a:solidFill>
                  </a:rPr>
                  <a:t>组织省赛</a:t>
                </a:r>
                <a:endParaRPr lang="en-US" altLang="zh-CN" sz="1325" dirty="0">
                  <a:solidFill>
                    <a:srgbClr val="000000"/>
                  </a:solidFill>
                </a:endParaRPr>
              </a:p>
              <a:p>
                <a:pPr eaLnBrk="1" hangingPunct="1">
                  <a:lnSpc>
                    <a:spcPct val="150000"/>
                  </a:lnSpc>
                  <a:spcBef>
                    <a:spcPct val="0"/>
                  </a:spcBef>
                </a:pPr>
                <a:r>
                  <a:rPr lang="zh-CN" altLang="en-US" sz="1325" dirty="0">
                    <a:solidFill>
                      <a:srgbClr val="000000"/>
                    </a:solidFill>
                  </a:rPr>
                  <a:t>省赛评审</a:t>
                </a:r>
              </a:p>
              <a:p>
                <a:pPr eaLnBrk="1" hangingPunct="1">
                  <a:lnSpc>
                    <a:spcPct val="150000"/>
                  </a:lnSpc>
                  <a:spcBef>
                    <a:spcPct val="0"/>
                  </a:spcBef>
                </a:pPr>
                <a:r>
                  <a:rPr lang="zh-CN" altLang="en-US" sz="1325" dirty="0">
                    <a:solidFill>
                      <a:schemeClr val="bg1"/>
                    </a:solidFill>
                  </a:rPr>
                  <a:t>公布获奖名单</a:t>
                </a:r>
                <a:endParaRPr lang="en-US" altLang="zh-CN" sz="1325" dirty="0">
                  <a:solidFill>
                    <a:schemeClr val="bg1"/>
                  </a:solidFill>
                </a:endParaRPr>
              </a:p>
            </p:txBody>
          </p:sp>
          <p:sp>
            <p:nvSpPr>
              <p:cNvPr id="52" name="íş1îḓè"/>
              <p:cNvSpPr txBox="1">
                <a:spLocks noChangeArrowheads="1"/>
              </p:cNvSpPr>
              <p:nvPr/>
            </p:nvSpPr>
            <p:spPr bwMode="auto">
              <a:xfrm>
                <a:off x="9508888" y="3310419"/>
                <a:ext cx="1887051" cy="41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9124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9124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24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r>
                  <a:rPr lang="zh-CN" altLang="en-US" sz="1890" dirty="0">
                    <a:solidFill>
                      <a:srgbClr val="E50012"/>
                    </a:solidFill>
                    <a:latin typeface="微软雅黑 Light" panose="020B0502040204020203" pitchFamily="34" charset="-122"/>
                    <a:ea typeface="微软雅黑 Light" panose="020B0502040204020203" pitchFamily="34" charset="-122"/>
                  </a:rPr>
                  <a:t>决赛</a:t>
                </a:r>
              </a:p>
            </p:txBody>
          </p:sp>
        </p:grpSp>
        <p:sp>
          <p:nvSpPr>
            <p:cNvPr id="17" name="îś1íḑè"/>
            <p:cNvSpPr>
              <a:spLocks noChangeArrowheads="1"/>
            </p:cNvSpPr>
            <p:nvPr/>
          </p:nvSpPr>
          <p:spPr bwMode="auto">
            <a:xfrm>
              <a:off x="9585683" y="3769602"/>
              <a:ext cx="1887051" cy="15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defTabSz="1217295">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685800" indent="-228600" defTabSz="1217295">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1217295">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1217295"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50000"/>
                </a:lnSpc>
                <a:spcBef>
                  <a:spcPct val="0"/>
                </a:spcBef>
              </a:pPr>
              <a:r>
                <a:rPr lang="zh-CN" altLang="en-US" sz="1325" dirty="0">
                  <a:solidFill>
                    <a:schemeClr val="bg1"/>
                  </a:solidFill>
                </a:rPr>
                <a:t>决赛</a:t>
              </a:r>
              <a:endParaRPr lang="en-US" altLang="zh-CN" sz="1325" dirty="0">
                <a:solidFill>
                  <a:schemeClr val="bg1"/>
                </a:solidFill>
              </a:endParaRPr>
            </a:p>
            <a:p>
              <a:pPr eaLnBrk="1" hangingPunct="1">
                <a:lnSpc>
                  <a:spcPct val="150000"/>
                </a:lnSpc>
                <a:spcBef>
                  <a:spcPct val="0"/>
                </a:spcBef>
              </a:pPr>
              <a:endParaRPr lang="en-US" altLang="zh-CN" sz="1325" dirty="0">
                <a:solidFill>
                  <a:schemeClr val="bg1"/>
                </a:solidFill>
              </a:endParaRPr>
            </a:p>
            <a:p>
              <a:pPr eaLnBrk="1" hangingPunct="1">
                <a:lnSpc>
                  <a:spcPct val="150000"/>
                </a:lnSpc>
                <a:spcBef>
                  <a:spcPct val="0"/>
                </a:spcBef>
              </a:pPr>
              <a:r>
                <a:rPr lang="zh-CN" altLang="en-US" sz="1325" dirty="0">
                  <a:solidFill>
                    <a:schemeClr val="bg1"/>
                  </a:solidFill>
                </a:rPr>
                <a:t>就业直通车</a:t>
              </a:r>
              <a:endParaRPr lang="en-US" altLang="zh-CN" sz="1325" dirty="0">
                <a:solidFill>
                  <a:schemeClr val="bg1"/>
                </a:solidFill>
              </a:endParaRPr>
            </a:p>
            <a:p>
              <a:pPr eaLnBrk="1" hangingPunct="1">
                <a:lnSpc>
                  <a:spcPct val="150000"/>
                </a:lnSpc>
                <a:spcBef>
                  <a:spcPct val="0"/>
                </a:spcBef>
              </a:pPr>
              <a:endParaRPr lang="en-US" altLang="zh-CN" sz="755" dirty="0">
                <a:solidFill>
                  <a:schemeClr val="bg1"/>
                </a:solidFill>
              </a:endParaRPr>
            </a:p>
            <a:p>
              <a:pPr eaLnBrk="1" hangingPunct="1">
                <a:lnSpc>
                  <a:spcPct val="150000"/>
                </a:lnSpc>
                <a:spcBef>
                  <a:spcPct val="0"/>
                </a:spcBef>
              </a:pPr>
              <a:r>
                <a:rPr lang="zh-CN" altLang="en-US" sz="1325" dirty="0">
                  <a:solidFill>
                    <a:schemeClr val="bg1"/>
                  </a:solidFill>
                </a:rPr>
                <a:t>招聘会</a:t>
              </a:r>
              <a:endParaRPr lang="en-US" altLang="zh-CN" sz="1325" dirty="0">
                <a:solidFill>
                  <a:schemeClr val="bg1"/>
                </a:solidFill>
              </a:endParaRPr>
            </a:p>
          </p:txBody>
        </p:sp>
      </p:grpSp>
      <p:sp>
        <p:nvSpPr>
          <p:cNvPr id="5" name="文本框 4"/>
          <p:cNvSpPr txBox="1"/>
          <p:nvPr/>
        </p:nvSpPr>
        <p:spPr>
          <a:xfrm>
            <a:off x="542032" y="5716100"/>
            <a:ext cx="2890862" cy="353943"/>
          </a:xfrm>
          <a:prstGeom prst="rect">
            <a:avLst/>
          </a:prstGeom>
          <a:noFill/>
        </p:spPr>
        <p:txBody>
          <a:bodyPr wrap="square" rtlCol="0">
            <a:spAutoFit/>
          </a:bodyPr>
          <a:lstStyle/>
          <a:p>
            <a:r>
              <a:rPr kumimoji="1" lang="zh-CN" altLang="en-US" dirty="0"/>
              <a:t>*具体以大赛组委会通知为准</a:t>
            </a:r>
          </a:p>
        </p:txBody>
      </p:sp>
      <p:grpSp>
        <p:nvGrpSpPr>
          <p:cNvPr id="53" name="组合 52"/>
          <p:cNvGrpSpPr/>
          <p:nvPr/>
        </p:nvGrpSpPr>
        <p:grpSpPr>
          <a:xfrm>
            <a:off x="786130" y="365233"/>
            <a:ext cx="7584891" cy="776676"/>
            <a:chOff x="786130" y="365233"/>
            <a:chExt cx="7584891" cy="776676"/>
          </a:xfrm>
        </p:grpSpPr>
        <p:sp>
          <p:nvSpPr>
            <p:cNvPr id="54" name="标题 1"/>
            <p:cNvSpPr txBox="1"/>
            <p:nvPr/>
          </p:nvSpPr>
          <p:spPr>
            <a:xfrm>
              <a:off x="822210" y="365233"/>
              <a:ext cx="7548811"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第十三届大赛进程（拟）</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55" name="圆角矩形 54"/>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对角圆角矩形 15"/>
          <p:cNvSpPr/>
          <p:nvPr/>
        </p:nvSpPr>
        <p:spPr>
          <a:xfrm>
            <a:off x="0" y="5570220"/>
            <a:ext cx="11522075" cy="909955"/>
          </a:xfrm>
          <a:prstGeom prst="round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p:nvPr/>
        </p:nvSpPr>
        <p:spPr>
          <a:xfrm>
            <a:off x="852487" y="385616"/>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蓝桥杯大赛报名</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endParaRPr>
          </a:p>
        </p:txBody>
      </p:sp>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12" name="文本框 11"/>
          <p:cNvSpPr txBox="1"/>
          <p:nvPr/>
        </p:nvSpPr>
        <p:spPr>
          <a:xfrm>
            <a:off x="804130" y="1231909"/>
            <a:ext cx="10463530" cy="1223348"/>
          </a:xfrm>
          <a:prstGeom prst="rect">
            <a:avLst/>
          </a:prstGeom>
          <a:noFill/>
        </p:spPr>
        <p:txBody>
          <a:bodyPr wrap="square" rtlCol="0">
            <a:spAutoFit/>
          </a:bodyPr>
          <a:lstStyle/>
          <a:p>
            <a:pPr>
              <a:lnSpc>
                <a:spcPct val="150000"/>
              </a:lnSpc>
            </a:pPr>
            <a:r>
              <a:rPr lang="zh-CN" altLang="en-US" b="1" dirty="0">
                <a:latin typeface="微软雅黑" charset="0"/>
                <a:ea typeface="微软雅黑" charset="0"/>
                <a:cs typeface="微软雅黑" charset="0"/>
              </a:rPr>
              <a:t>登录蓝桥杯大赛官网 www.lanqiao.cn 完成如下报名流程(每个步骤不可省略)： </a:t>
            </a:r>
          </a:p>
          <a:p>
            <a:pPr>
              <a:lnSpc>
                <a:spcPct val="150000"/>
              </a:lnSpc>
            </a:pPr>
            <a:r>
              <a:rPr lang="zh-CN" altLang="en-US" b="1" dirty="0">
                <a:latin typeface="微软雅黑" charset="0"/>
                <a:ea typeface="微软雅黑" charset="0"/>
                <a:cs typeface="微软雅黑" charset="0"/>
              </a:rPr>
              <a:t>（1） 注册账号</a:t>
            </a:r>
            <a:r>
              <a:rPr lang="zh-CN" altLang="en-US" dirty="0">
                <a:latin typeface="微软雅黑" charset="0"/>
                <a:ea typeface="微软雅黑" charset="0"/>
                <a:cs typeface="微软雅黑" charset="0"/>
              </a:rPr>
              <a:t>（已注册学生用原账号登录）</a:t>
            </a:r>
          </a:p>
          <a:p>
            <a:pPr>
              <a:lnSpc>
                <a:spcPct val="150000"/>
              </a:lnSpc>
            </a:pPr>
            <a:r>
              <a:rPr lang="zh-CN" altLang="en-US" b="1" dirty="0">
                <a:latin typeface="微软雅黑" charset="0"/>
                <a:ea typeface="微软雅黑" charset="0"/>
                <a:cs typeface="微软雅黑" charset="0"/>
              </a:rPr>
              <a:t>（2） 身份认证</a:t>
            </a:r>
            <a:r>
              <a:rPr lang="zh-CN" altLang="en-US" dirty="0">
                <a:latin typeface="微软雅黑" charset="0"/>
                <a:ea typeface="微软雅黑" charset="0"/>
                <a:cs typeface="微软雅黑" charset="0"/>
              </a:rPr>
              <a:t>（包括实名认证和学籍认证） </a:t>
            </a:r>
          </a:p>
        </p:txBody>
      </p:sp>
      <p:pic>
        <p:nvPicPr>
          <p:cNvPr id="13" name="image2.jpeg"/>
          <p:cNvPicPr>
            <a:picLocks noChangeAspect="1"/>
          </p:cNvPicPr>
          <p:nvPr/>
        </p:nvPicPr>
        <p:blipFill>
          <a:blip r:embed="rId2" cstate="print"/>
          <a:stretch>
            <a:fillRect/>
          </a:stretch>
        </p:blipFill>
        <p:spPr>
          <a:xfrm>
            <a:off x="378474" y="3987645"/>
            <a:ext cx="2612447" cy="2106914"/>
          </a:xfrm>
          <a:prstGeom prst="rect">
            <a:avLst/>
          </a:prstGeom>
        </p:spPr>
      </p:pic>
      <p:pic>
        <p:nvPicPr>
          <p:cNvPr id="14" name="image1.png"/>
          <p:cNvPicPr>
            <a:picLocks noChangeAspect="1"/>
          </p:cNvPicPr>
          <p:nvPr/>
        </p:nvPicPr>
        <p:blipFill>
          <a:blip r:embed="rId3" cstate="print"/>
          <a:stretch>
            <a:fillRect/>
          </a:stretch>
        </p:blipFill>
        <p:spPr>
          <a:xfrm>
            <a:off x="3021230" y="4078235"/>
            <a:ext cx="2671467" cy="2016323"/>
          </a:xfrm>
          <a:prstGeom prst="rect">
            <a:avLst/>
          </a:prstGeom>
        </p:spPr>
      </p:pic>
      <p:sp>
        <p:nvSpPr>
          <p:cNvPr id="3" name="矩形 2"/>
          <p:cNvSpPr/>
          <p:nvPr/>
        </p:nvSpPr>
        <p:spPr>
          <a:xfrm>
            <a:off x="609667" y="2530877"/>
            <a:ext cx="4956944" cy="1160959"/>
          </a:xfrm>
          <a:prstGeom prst="rect">
            <a:avLst/>
          </a:prstGeom>
        </p:spPr>
        <p:txBody>
          <a:bodyPr wrap="square">
            <a:spAutoFit/>
          </a:bodyPr>
          <a:lstStyle/>
          <a:p>
            <a:pPr>
              <a:lnSpc>
                <a:spcPct val="150000"/>
              </a:lnSpc>
            </a:pPr>
            <a:r>
              <a:rPr lang="zh-CN" altLang="en-US" sz="1600" dirty="0">
                <a:latin typeface="微软雅黑" charset="0"/>
                <a:ea typeface="微软雅黑" charset="0"/>
                <a:cs typeface="微软雅黑" charset="0"/>
              </a:rPr>
              <a:t> </a:t>
            </a:r>
            <a:r>
              <a:rPr lang="en-US" altLang="zh-CN" sz="1600" dirty="0">
                <a:latin typeface="微软雅黑" charset="0"/>
                <a:ea typeface="微软雅黑" charset="0"/>
                <a:cs typeface="微软雅黑" charset="0"/>
              </a:rPr>
              <a:t>①</a:t>
            </a:r>
            <a:r>
              <a:rPr lang="zh-CN" altLang="en-US" sz="1600" dirty="0">
                <a:latin typeface="微软雅黑" charset="0"/>
                <a:ea typeface="微软雅黑" charset="0"/>
                <a:cs typeface="微软雅黑" charset="0"/>
              </a:rPr>
              <a:t> 实名认证信息包括：姓名、证件号码、2 寸彩色证件照电子版及身份证正反面照片（证件照如不规范将会审核失败，须重新上传） </a:t>
            </a:r>
            <a:endParaRPr lang="zh-CN" altLang="en-US" sz="1600" dirty="0"/>
          </a:p>
        </p:txBody>
      </p:sp>
      <p:sp>
        <p:nvSpPr>
          <p:cNvPr id="17" name="文本框 16"/>
          <p:cNvSpPr txBox="1"/>
          <p:nvPr/>
        </p:nvSpPr>
        <p:spPr>
          <a:xfrm>
            <a:off x="6227868" y="2462280"/>
            <a:ext cx="4490077" cy="1156792"/>
          </a:xfrm>
          <a:prstGeom prst="rect">
            <a:avLst/>
          </a:prstGeom>
          <a:noFill/>
        </p:spPr>
        <p:txBody>
          <a:bodyPr wrap="square" rtlCol="0">
            <a:spAutoFit/>
          </a:bodyPr>
          <a:lstStyle/>
          <a:p>
            <a:pPr>
              <a:lnSpc>
                <a:spcPct val="150000"/>
              </a:lnSpc>
            </a:pPr>
            <a:r>
              <a:rPr lang="en-US" altLang="zh-CN" sz="1600" dirty="0">
                <a:latin typeface="微软雅黑" charset="0"/>
                <a:ea typeface="微软雅黑" charset="0"/>
                <a:cs typeface="微软雅黑" charset="0"/>
              </a:rPr>
              <a:t>②</a:t>
            </a:r>
            <a:r>
              <a:rPr lang="zh-CN" altLang="en-US" sz="1600" dirty="0">
                <a:latin typeface="微软雅黑" charset="0"/>
                <a:ea typeface="微软雅黑" charset="0"/>
                <a:cs typeface="微软雅黑" charset="0"/>
              </a:rPr>
              <a:t> 学籍认证信息：学校、学历、入学及毕业时间、所在院系以及学生证照片等；如学生教育经历发生变更，需联系组委会进行重新认证。 </a:t>
            </a:r>
          </a:p>
        </p:txBody>
      </p:sp>
      <p:pic>
        <p:nvPicPr>
          <p:cNvPr id="18" name="图片 2"/>
          <p:cNvPicPr>
            <a:picLocks noChangeAspect="1"/>
          </p:cNvPicPr>
          <p:nvPr/>
        </p:nvPicPr>
        <p:blipFill>
          <a:blip r:embed="rId4"/>
          <a:stretch>
            <a:fillRect/>
          </a:stretch>
        </p:blipFill>
        <p:spPr>
          <a:xfrm>
            <a:off x="5987769" y="4076098"/>
            <a:ext cx="3073965" cy="1498420"/>
          </a:xfrm>
          <a:prstGeom prst="rect">
            <a:avLst/>
          </a:prstGeom>
        </p:spPr>
      </p:pic>
      <p:pic>
        <p:nvPicPr>
          <p:cNvPr id="19" name="image3.png"/>
          <p:cNvPicPr>
            <a:picLocks noChangeAspect="1"/>
          </p:cNvPicPr>
          <p:nvPr/>
        </p:nvPicPr>
        <p:blipFill>
          <a:blip r:embed="rId5" cstate="print"/>
          <a:stretch>
            <a:fillRect/>
          </a:stretch>
        </p:blipFill>
        <p:spPr>
          <a:xfrm>
            <a:off x="8846871" y="4083837"/>
            <a:ext cx="2342213" cy="2106914"/>
          </a:xfrm>
          <a:prstGeom prst="rect">
            <a:avLst/>
          </a:prstGeom>
        </p:spPr>
      </p:pic>
      <p:cxnSp>
        <p:nvCxnSpPr>
          <p:cNvPr id="20" name="直接连接符 4"/>
          <p:cNvCxnSpPr/>
          <p:nvPr/>
        </p:nvCxnSpPr>
        <p:spPr>
          <a:xfrm>
            <a:off x="5987769" y="2957718"/>
            <a:ext cx="0" cy="2841077"/>
          </a:xfrm>
          <a:prstGeom prst="line">
            <a:avLst/>
          </a:prstGeom>
          <a:ln w="22225">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822210" y="372536"/>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sym typeface="+mn-ea"/>
              </a:rPr>
              <a:t>蓝桥杯大赛报名</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endParaRPr>
          </a:p>
        </p:txBody>
      </p:sp>
      <p:sp>
        <p:nvSpPr>
          <p:cNvPr id="36" name="圆角矩形 35"/>
          <p:cNvSpPr/>
          <p:nvPr/>
        </p:nvSpPr>
        <p:spPr>
          <a:xfrm>
            <a:off x="786130" y="549760"/>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文本框 6"/>
          <p:cNvSpPr txBox="1"/>
          <p:nvPr/>
        </p:nvSpPr>
        <p:spPr>
          <a:xfrm>
            <a:off x="822129" y="1326436"/>
            <a:ext cx="9428775" cy="4276725"/>
          </a:xfrm>
          <a:prstGeom prst="rect">
            <a:avLst/>
          </a:prstGeom>
          <a:noFill/>
        </p:spPr>
        <p:txBody>
          <a:bodyPr wrap="square" rtlCol="0">
            <a:spAutoFit/>
          </a:bodyPr>
          <a:lstStyle/>
          <a:p>
            <a:pPr>
              <a:lnSpc>
                <a:spcPct val="200000"/>
              </a:lnSpc>
            </a:pPr>
            <a:r>
              <a:rPr lang="zh-CN" altLang="en-US" b="1" dirty="0">
                <a:latin typeface="微软雅黑" charset="0"/>
                <a:ea typeface="微软雅黑" charset="0"/>
                <a:cs typeface="微软雅黑" charset="0"/>
              </a:rPr>
              <a:t>（3） 选择报名科目和组别 </a:t>
            </a:r>
          </a:p>
          <a:p>
            <a:pPr>
              <a:lnSpc>
                <a:spcPct val="200000"/>
              </a:lnSpc>
            </a:pPr>
            <a:r>
              <a:rPr lang="zh-CN" altLang="en-US" b="1" dirty="0">
                <a:latin typeface="微软雅黑" charset="0"/>
                <a:ea typeface="微软雅黑" charset="0"/>
                <a:cs typeface="微软雅黑" charset="0"/>
              </a:rPr>
              <a:t>（4） 选择院校缴费  </a:t>
            </a:r>
            <a:r>
              <a:rPr lang="zh-CN" altLang="en-US" dirty="0">
                <a:latin typeface="微软雅黑" charset="0"/>
                <a:ea typeface="微软雅黑" charset="0"/>
                <a:cs typeface="微软雅黑" charset="0"/>
              </a:rPr>
              <a:t>学生相关报名信息将会出现在院校账号中，由院校老师统一完成后续筛选、报名及缴费工作。如学生不确定是否院校给统一报名缴费，请联系院校老师确认</a:t>
            </a:r>
          </a:p>
          <a:p>
            <a:pPr>
              <a:lnSpc>
                <a:spcPct val="200000"/>
              </a:lnSpc>
            </a:pPr>
            <a:r>
              <a:rPr lang="zh-CN" altLang="en-US" b="1" dirty="0">
                <a:latin typeface="微软雅黑" charset="0"/>
                <a:ea typeface="微软雅黑" charset="0"/>
                <a:cs typeface="微软雅黑" charset="0"/>
              </a:rPr>
              <a:t>（5） 报名完成  </a:t>
            </a:r>
            <a:r>
              <a:rPr lang="zh-CN" altLang="en-US" dirty="0">
                <a:latin typeface="微软雅黑" charset="0"/>
                <a:ea typeface="微软雅黑" charset="0"/>
                <a:cs typeface="微软雅黑" charset="0"/>
              </a:rPr>
              <a:t>院校缴费成功后，学生报名工作完成</a:t>
            </a:r>
          </a:p>
          <a:p>
            <a:pPr>
              <a:lnSpc>
                <a:spcPct val="200000"/>
              </a:lnSpc>
            </a:pPr>
            <a:r>
              <a:rPr lang="zh-CN" altLang="en-US" b="1" dirty="0">
                <a:latin typeface="微软雅黑" charset="0"/>
                <a:ea typeface="微软雅黑" charset="0"/>
                <a:cs typeface="微软雅黑" charset="0"/>
              </a:rPr>
              <a:t>（6） 准考证下载  </a:t>
            </a:r>
            <a:r>
              <a:rPr lang="zh-CN" altLang="en-US" dirty="0">
                <a:latin typeface="微软雅黑" charset="0"/>
                <a:ea typeface="微软雅黑" charset="0"/>
                <a:cs typeface="微软雅黑" charset="0"/>
              </a:rPr>
              <a:t>赛前一周可登录报名系统下载准考证并打印，按照准考证上的比赛时间和地点准时参加比赛</a:t>
            </a:r>
          </a:p>
          <a:p>
            <a:pPr>
              <a:lnSpc>
                <a:spcPct val="200000"/>
              </a:lnSpc>
            </a:pPr>
            <a:r>
              <a:rPr lang="zh-CN" altLang="en-US" b="1" dirty="0">
                <a:latin typeface="微软雅黑" charset="0"/>
                <a:ea typeface="微软雅黑" charset="0"/>
                <a:cs typeface="微软雅黑" charset="0"/>
              </a:rPr>
              <a:t>（7） 奖项查询  </a:t>
            </a:r>
            <a:r>
              <a:rPr lang="zh-CN" altLang="en-US" dirty="0">
                <a:latin typeface="微软雅黑" charset="0"/>
                <a:ea typeface="微软雅黑" charset="0"/>
                <a:cs typeface="微软雅黑" charset="0"/>
              </a:rPr>
              <a:t>赛后在报名系统内查询</a:t>
            </a:r>
            <a:endParaRPr lang="en-US" altLang="zh-CN" dirty="0">
              <a:latin typeface="微软雅黑" charset="0"/>
              <a:ea typeface="微软雅黑" charset="0"/>
              <a:cs typeface="微软雅黑" charset="0"/>
            </a:endParaRPr>
          </a:p>
          <a:p>
            <a:pPr>
              <a:lnSpc>
                <a:spcPct val="200000"/>
              </a:lnSpc>
            </a:pPr>
            <a:r>
              <a:rPr lang="zh-CN" altLang="en-US" b="1" dirty="0">
                <a:solidFill>
                  <a:srgbClr val="FF0000"/>
                </a:solidFill>
                <a:latin typeface="微软雅黑" charset="0"/>
                <a:ea typeface="微软雅黑" charset="0"/>
                <a:cs typeface="微软雅黑" charset="0"/>
              </a:rPr>
              <a:t>（</a:t>
            </a:r>
            <a:r>
              <a:rPr lang="en-US" altLang="zh-CN" b="1" dirty="0">
                <a:solidFill>
                  <a:srgbClr val="FF0000"/>
                </a:solidFill>
                <a:latin typeface="微软雅黑" charset="0"/>
                <a:ea typeface="微软雅黑" charset="0"/>
                <a:cs typeface="微软雅黑" charset="0"/>
              </a:rPr>
              <a:t>8</a:t>
            </a:r>
            <a:r>
              <a:rPr lang="zh-CN" altLang="en-US" b="1" dirty="0">
                <a:solidFill>
                  <a:srgbClr val="FF0000"/>
                </a:solidFill>
                <a:latin typeface="微软雅黑" charset="0"/>
                <a:ea typeface="微软雅黑" charset="0"/>
                <a:cs typeface="微软雅黑" charset="0"/>
              </a:rPr>
              <a:t>） 领取获奖证书  </a:t>
            </a:r>
            <a:r>
              <a:rPr lang="zh-CN" altLang="en-US" dirty="0">
                <a:solidFill>
                  <a:srgbClr val="FF0000"/>
                </a:solidFill>
                <a:latin typeface="微软雅黑" charset="0"/>
                <a:ea typeface="微软雅黑" charset="0"/>
                <a:cs typeface="微软雅黑" charset="0"/>
              </a:rPr>
              <a:t>组委会将证书上传至报名系统中，自行下载电子版证书，不再发放纸制证书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5124" t="28622" r="3501" b="28622"/>
          <a:stretch>
            <a:fillRect/>
          </a:stretch>
        </p:blipFill>
        <p:spPr>
          <a:xfrm>
            <a:off x="0" y="0"/>
            <a:ext cx="3539067" cy="6480176"/>
          </a:xfrm>
          <a:prstGeom prst="rect">
            <a:avLst/>
          </a:prstGeom>
          <a:solidFill>
            <a:srgbClr val="0070C0"/>
          </a:solidFill>
        </p:spPr>
      </p:pic>
      <p:grpSp>
        <p:nvGrpSpPr>
          <p:cNvPr id="5" name="组合 4"/>
          <p:cNvGrpSpPr/>
          <p:nvPr/>
        </p:nvGrpSpPr>
        <p:grpSpPr>
          <a:xfrm>
            <a:off x="916060" y="2148637"/>
            <a:ext cx="1656145" cy="1771021"/>
            <a:chOff x="920750" y="1677086"/>
            <a:chExt cx="2555875" cy="2733160"/>
          </a:xfrm>
        </p:grpSpPr>
        <p:sp>
          <p:nvSpPr>
            <p:cNvPr id="6" name="圆角矩形 5"/>
            <p:cNvSpPr/>
            <p:nvPr/>
          </p:nvSpPr>
          <p:spPr>
            <a:xfrm>
              <a:off x="920750" y="1992801"/>
              <a:ext cx="2555875" cy="2417445"/>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01877" y="1677086"/>
              <a:ext cx="2288818" cy="2517403"/>
            </a:xfrm>
            <a:prstGeom prst="rect">
              <a:avLst/>
            </a:prstGeom>
            <a:noFill/>
          </p:spPr>
          <p:txBody>
            <a:bodyPr wrap="none" rtlCol="0">
              <a:spAutoFit/>
            </a:bodyPr>
            <a:lstStyle/>
            <a:p>
              <a:r>
                <a:rPr lang="en-US" altLang="zh-CN" sz="10000" dirty="0">
                  <a:solidFill>
                    <a:schemeClr val="bg1"/>
                  </a:solidFill>
                  <a:cs typeface="+mn-ea"/>
                  <a:sym typeface="+mn-lt"/>
                </a:rPr>
                <a:t>04</a:t>
              </a:r>
              <a:endParaRPr lang="zh-CN" altLang="en-US" sz="10000" dirty="0">
                <a:solidFill>
                  <a:schemeClr val="bg1"/>
                </a:solidFill>
                <a:cs typeface="+mn-ea"/>
                <a:sym typeface="+mn-lt"/>
              </a:endParaRPr>
            </a:p>
          </p:txBody>
        </p:sp>
        <p:sp>
          <p:nvSpPr>
            <p:cNvPr id="8" name="文本框 7"/>
            <p:cNvSpPr txBox="1"/>
            <p:nvPr/>
          </p:nvSpPr>
          <p:spPr>
            <a:xfrm>
              <a:off x="928577" y="3613208"/>
              <a:ext cx="2450311" cy="712473"/>
            </a:xfrm>
            <a:prstGeom prst="rect">
              <a:avLst/>
            </a:prstGeom>
            <a:noFill/>
          </p:spPr>
          <p:txBody>
            <a:bodyPr wrap="none" rtlCol="0">
              <a:spAutoFit/>
            </a:bodyPr>
            <a:lstStyle/>
            <a:p>
              <a:r>
                <a:rPr lang="en-US" altLang="zh-CN" sz="2400" dirty="0">
                  <a:solidFill>
                    <a:schemeClr val="bg1"/>
                  </a:solidFill>
                  <a:cs typeface="+mn-ea"/>
                  <a:sym typeface="+mn-lt"/>
                </a:rPr>
                <a:t>PART FOUR</a:t>
              </a:r>
              <a:endParaRPr lang="zh-CN" altLang="en-US" sz="2400" dirty="0">
                <a:solidFill>
                  <a:schemeClr val="bg1"/>
                </a:solidFill>
                <a:cs typeface="+mn-ea"/>
                <a:sym typeface="+mn-lt"/>
              </a:endParaRPr>
            </a:p>
          </p:txBody>
        </p:sp>
      </p:grpSp>
      <p:sp>
        <p:nvSpPr>
          <p:cNvPr id="9" name="标题 1"/>
          <p:cNvSpPr>
            <a:spLocks noGrp="1"/>
          </p:cNvSpPr>
          <p:nvPr>
            <p:ph type="title"/>
          </p:nvPr>
        </p:nvSpPr>
        <p:spPr>
          <a:xfrm>
            <a:off x="4094640" y="2527319"/>
            <a:ext cx="6765863" cy="1252534"/>
          </a:xfrm>
        </p:spPr>
        <p:txBody>
          <a:bodyPr>
            <a:normAutofit/>
          </a:bodyPr>
          <a:lstStyle/>
          <a:p>
            <a:pPr algn="ctr"/>
            <a:r>
              <a:rPr lang="zh-CN" altLang="en-US" sz="4500" dirty="0">
                <a:solidFill>
                  <a:schemeClr val="tx1">
                    <a:lumMod val="75000"/>
                    <a:lumOff val="25000"/>
                  </a:schemeClr>
                </a:solidFill>
                <a:latin typeface="SimHei" panose="02010609060101010101" pitchFamily="49" charset="-122"/>
                <a:ea typeface="SimHei" panose="02010609060101010101" pitchFamily="49" charset="-122"/>
              </a:rPr>
              <a:t>备战蓝桥杯</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a:xfrm>
            <a:off x="822210" y="38968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大赛支持资源及系统</a:t>
            </a:r>
          </a:p>
        </p:txBody>
      </p:sp>
      <p:sp>
        <p:nvSpPr>
          <p:cNvPr id="36" name="圆角矩形 35"/>
          <p:cNvSpPr/>
          <p:nvPr/>
        </p:nvSpPr>
        <p:spPr>
          <a:xfrm>
            <a:off x="786130" y="56404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pSp>
        <p:nvGrpSpPr>
          <p:cNvPr id="12" name="组合 11"/>
          <p:cNvGrpSpPr/>
          <p:nvPr/>
        </p:nvGrpSpPr>
        <p:grpSpPr>
          <a:xfrm>
            <a:off x="786130" y="1340724"/>
            <a:ext cx="9985770" cy="4444620"/>
            <a:chOff x="780903" y="1474540"/>
            <a:chExt cx="9985770" cy="4444620"/>
          </a:xfrm>
        </p:grpSpPr>
        <p:sp>
          <p:nvSpPr>
            <p:cNvPr id="13" name="圆角矩形 12"/>
            <p:cNvSpPr/>
            <p:nvPr/>
          </p:nvSpPr>
          <p:spPr>
            <a:xfrm rot="2700000">
              <a:off x="1442421" y="2983580"/>
              <a:ext cx="1408538" cy="1444539"/>
            </a:xfrm>
            <a:prstGeom prst="roundRect">
              <a:avLst>
                <a:gd name="adj" fmla="val 631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14" name="圆角矩形 13"/>
            <p:cNvSpPr/>
            <p:nvPr/>
          </p:nvSpPr>
          <p:spPr>
            <a:xfrm rot="2700000">
              <a:off x="3855986" y="2983580"/>
              <a:ext cx="1408538" cy="1444539"/>
            </a:xfrm>
            <a:prstGeom prst="roundRect">
              <a:avLst>
                <a:gd name="adj" fmla="val 631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dirty="0">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15" name="圆角矩形 14"/>
            <p:cNvSpPr/>
            <p:nvPr/>
          </p:nvSpPr>
          <p:spPr>
            <a:xfrm rot="2700000">
              <a:off x="6224550" y="2971580"/>
              <a:ext cx="1410038" cy="1443039"/>
            </a:xfrm>
            <a:prstGeom prst="roundRect">
              <a:avLst>
                <a:gd name="adj" fmla="val 631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16" name="圆角矩形 15"/>
            <p:cNvSpPr/>
            <p:nvPr/>
          </p:nvSpPr>
          <p:spPr>
            <a:xfrm rot="2700000">
              <a:off x="8593114" y="2961080"/>
              <a:ext cx="1410038" cy="1443039"/>
            </a:xfrm>
            <a:prstGeom prst="roundRect">
              <a:avLst>
                <a:gd name="adj" fmla="val 631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dirty="0">
                <a:solidFill>
                  <a:prstClr val="white"/>
                </a:solidFill>
                <a:latin typeface="微软雅黑" panose="020B0703020204020201" pitchFamily="34" charset="-122"/>
                <a:ea typeface="微软雅黑" panose="020B0703020204020201" pitchFamily="34" charset="-122"/>
                <a:cs typeface="+mn-ea"/>
                <a:sym typeface="+mn-lt"/>
              </a:endParaRPr>
            </a:p>
          </p:txBody>
        </p:sp>
        <p:grpSp>
          <p:nvGrpSpPr>
            <p:cNvPr id="17" name="Group 58"/>
            <p:cNvGrpSpPr/>
            <p:nvPr/>
          </p:nvGrpSpPr>
          <p:grpSpPr>
            <a:xfrm>
              <a:off x="6617626" y="3411106"/>
              <a:ext cx="579808" cy="476572"/>
              <a:chOff x="10074275" y="1647825"/>
              <a:chExt cx="464344" cy="435769"/>
            </a:xfrm>
            <a:solidFill>
              <a:schemeClr val="bg1"/>
            </a:solidFill>
          </p:grpSpPr>
          <p:sp>
            <p:nvSpPr>
              <p:cNvPr id="46"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47"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48"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49"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50"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51"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52"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53"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sp>
            <p:nvSpPr>
              <p:cNvPr id="54"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3498" tIns="13498" rIns="13498" bIns="13498" anchor="ctr"/>
              <a:lstStyle/>
              <a:p>
                <a:pPr algn="ctr" defTabSz="161290">
                  <a:defRPr/>
                </a:pPr>
                <a:endParaRPr lang="en-US" sz="1065">
                  <a:solidFill>
                    <a:srgbClr val="FFFFFF"/>
                  </a:solidFill>
                  <a:effectLst>
                    <a:outerShdw blurRad="38100" dist="38100" dir="2700000" algn="tl">
                      <a:srgbClr val="000000"/>
                    </a:outerShdw>
                  </a:effectLst>
                  <a:latin typeface="微软雅黑" panose="020B0703020204020201" pitchFamily="34" charset="-122"/>
                  <a:ea typeface="微软雅黑" panose="020B0703020204020201" pitchFamily="34" charset="-122"/>
                  <a:cs typeface="+mn-ea"/>
                  <a:sym typeface="+mn-lt"/>
                </a:endParaRPr>
              </a:p>
            </p:txBody>
          </p:sp>
        </p:grpSp>
        <p:sp>
          <p:nvSpPr>
            <p:cNvPr id="18" name="任意多边形 68"/>
            <p:cNvSpPr/>
            <p:nvPr/>
          </p:nvSpPr>
          <p:spPr>
            <a:xfrm>
              <a:off x="1194914" y="2059556"/>
              <a:ext cx="2245561" cy="1167032"/>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8A8B8F"/>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19" name="任意多边形 69"/>
            <p:cNvSpPr/>
            <p:nvPr/>
          </p:nvSpPr>
          <p:spPr>
            <a:xfrm flipV="1">
              <a:off x="3579978" y="4221114"/>
              <a:ext cx="2244061" cy="1167032"/>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8A8B8F"/>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20" name="任意多边形 70"/>
            <p:cNvSpPr/>
            <p:nvPr/>
          </p:nvSpPr>
          <p:spPr>
            <a:xfrm>
              <a:off x="5963543" y="2059556"/>
              <a:ext cx="2245560" cy="1167032"/>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8A8B8F"/>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22" name="任意多边形 71"/>
            <p:cNvSpPr/>
            <p:nvPr/>
          </p:nvSpPr>
          <p:spPr>
            <a:xfrm flipV="1">
              <a:off x="8324607" y="4221114"/>
              <a:ext cx="2245560" cy="1167032"/>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8A8B8F"/>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605">
                <a:solidFill>
                  <a:prstClr val="white"/>
                </a:solidFill>
                <a:latin typeface="微软雅黑" panose="020B0703020204020201" pitchFamily="34" charset="-122"/>
                <a:ea typeface="微软雅黑" panose="020B0703020204020201" pitchFamily="34" charset="-122"/>
                <a:cs typeface="+mn-ea"/>
                <a:sym typeface="+mn-lt"/>
              </a:endParaRPr>
            </a:p>
          </p:txBody>
        </p:sp>
        <p:sp>
          <p:nvSpPr>
            <p:cNvPr id="23" name="išľíďè"/>
            <p:cNvSpPr/>
            <p:nvPr/>
          </p:nvSpPr>
          <p:spPr bwMode="auto">
            <a:xfrm>
              <a:off x="780903" y="5352145"/>
              <a:ext cx="2638572" cy="567015"/>
            </a:xfrm>
            <a:prstGeom prst="rect">
              <a:avLst/>
            </a:prstGeom>
            <a:noFill/>
            <a:ln>
              <a:noFill/>
            </a:ln>
          </p:spPr>
          <p:txBody>
            <a:bodyPr lIns="0" tIns="0" rIns="0" bIns="0"/>
            <a:lstStyle/>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免费开放练习系统</a:t>
              </a: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学生注册后免费学习</a:t>
              </a: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a:p>
              <a:pPr marL="0" lvl="1">
                <a:buClr>
                  <a:schemeClr val="tx2">
                    <a:lumMod val="100000"/>
                  </a:schemeClr>
                </a:buClr>
                <a:buSzPct val="100000"/>
                <a:defRPr/>
              </a:pPr>
              <a:endPar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p:txBody>
        </p:sp>
        <p:sp>
          <p:nvSpPr>
            <p:cNvPr id="24" name="iSlíďè"/>
            <p:cNvSpPr txBox="1">
              <a:spLocks noChangeArrowheads="1"/>
            </p:cNvSpPr>
            <p:nvPr/>
          </p:nvSpPr>
          <p:spPr bwMode="auto">
            <a:xfrm>
              <a:off x="1034410" y="4837631"/>
              <a:ext cx="2284561" cy="3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42" rIns="85042"/>
            <a:lstStyle>
              <a:lvl1pPr defTabSz="913130">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defTabSz="91313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1700" b="1"/>
                <a:t>练习系统</a:t>
              </a:r>
            </a:p>
          </p:txBody>
        </p:sp>
        <p:sp>
          <p:nvSpPr>
            <p:cNvPr id="25" name="išľíďè"/>
            <p:cNvSpPr/>
            <p:nvPr/>
          </p:nvSpPr>
          <p:spPr bwMode="auto">
            <a:xfrm>
              <a:off x="3324972" y="2056556"/>
              <a:ext cx="2638572" cy="567015"/>
            </a:xfrm>
            <a:prstGeom prst="rect">
              <a:avLst/>
            </a:prstGeom>
            <a:noFill/>
            <a:ln>
              <a:noFill/>
            </a:ln>
          </p:spPr>
          <p:txBody>
            <a:bodyPr lIns="0" tIns="0" rIns="0" bIns="0" anchor="ctr"/>
            <a:lstStyle/>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开放历届真题，供学校师生训练</a:t>
              </a: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a:p>
              <a:pPr marL="170815" lvl="1" indent="-170815">
                <a:buClr>
                  <a:schemeClr val="tx2">
                    <a:lumMod val="100000"/>
                  </a:schemeClr>
                </a:buClr>
                <a:buSzPct val="100000"/>
                <a:buFont typeface="Trebuchet MS" panose="020B0703020202090204" pitchFamily="34" charset="0"/>
                <a:buChar char="•"/>
                <a:defRPr/>
              </a:pP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p:txBody>
        </p:sp>
        <p:sp>
          <p:nvSpPr>
            <p:cNvPr id="26" name="iSlíďè"/>
            <p:cNvSpPr txBox="1">
              <a:spLocks noChangeArrowheads="1"/>
            </p:cNvSpPr>
            <p:nvPr/>
          </p:nvSpPr>
          <p:spPr bwMode="auto">
            <a:xfrm>
              <a:off x="3344472" y="1474540"/>
              <a:ext cx="2284561" cy="3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42" rIns="85042"/>
            <a:lstStyle>
              <a:lvl1pPr defTabSz="913130">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defTabSz="91313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defTabSz="91313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defTabSz="91313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1700" b="1"/>
                <a:t>     历届真题</a:t>
              </a:r>
            </a:p>
          </p:txBody>
        </p:sp>
        <p:sp>
          <p:nvSpPr>
            <p:cNvPr id="27" name="išľíďè"/>
            <p:cNvSpPr/>
            <p:nvPr/>
          </p:nvSpPr>
          <p:spPr bwMode="auto">
            <a:xfrm>
              <a:off x="5600533" y="5304143"/>
              <a:ext cx="2638571" cy="567015"/>
            </a:xfrm>
            <a:prstGeom prst="rect">
              <a:avLst/>
            </a:prstGeom>
            <a:noFill/>
            <a:ln>
              <a:noFill/>
            </a:ln>
          </p:spPr>
          <p:txBody>
            <a:bodyPr lIns="0" tIns="0" rIns="0" bIns="0"/>
            <a:lstStyle/>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组织竞赛辅导，解析竞赛题目</a:t>
              </a: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训练板、书籍</a:t>
              </a:r>
              <a:endParaRPr lang="en-US" altLang="zh-CN"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endParaRPr>
            </a:p>
          </p:txBody>
        </p:sp>
        <p:sp>
          <p:nvSpPr>
            <p:cNvPr id="28" name="iSlíďè"/>
            <p:cNvSpPr txBox="1">
              <a:spLocks noChangeArrowheads="1"/>
            </p:cNvSpPr>
            <p:nvPr/>
          </p:nvSpPr>
          <p:spPr bwMode="auto">
            <a:xfrm>
              <a:off x="5818039" y="4831631"/>
              <a:ext cx="2284562" cy="3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42" rIns="85042"/>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1700" b="1"/>
                <a:t>竞赛培训</a:t>
              </a:r>
            </a:p>
          </p:txBody>
        </p:sp>
        <p:sp>
          <p:nvSpPr>
            <p:cNvPr id="29" name="išľíďè"/>
            <p:cNvSpPr/>
            <p:nvPr/>
          </p:nvSpPr>
          <p:spPr bwMode="auto">
            <a:xfrm>
              <a:off x="8128101" y="1905052"/>
              <a:ext cx="2638572" cy="567015"/>
            </a:xfrm>
            <a:prstGeom prst="rect">
              <a:avLst/>
            </a:prstGeom>
            <a:noFill/>
            <a:ln>
              <a:noFill/>
            </a:ln>
          </p:spPr>
          <p:txBody>
            <a:bodyPr lIns="0" tIns="0" rIns="0" bIns="0"/>
            <a:lstStyle/>
            <a:p>
              <a:pPr marL="170815" lvl="1" indent="-170815">
                <a:buClr>
                  <a:schemeClr val="tx2">
                    <a:lumMod val="100000"/>
                  </a:schemeClr>
                </a:buClr>
                <a:buSzPct val="100000"/>
                <a:buFont typeface="Trebuchet MS" panose="020B0703020202090204" pitchFamily="34" charset="0"/>
                <a:buChar char="•"/>
                <a:defRPr/>
              </a:pPr>
              <a:r>
                <a:rPr lang="zh-CN" altLang="en-US" sz="1325" dirty="0">
                  <a:solidFill>
                    <a:schemeClr val="tx1">
                      <a:lumMod val="100000"/>
                    </a:schemeClr>
                  </a:solidFill>
                  <a:latin typeface="微软雅黑" panose="020B0703020204020201" pitchFamily="34" charset="-122"/>
                  <a:ea typeface="微软雅黑" panose="020B0703020204020201" pitchFamily="34" charset="-122"/>
                  <a:cs typeface="Arial" panose="020B0604020202090204" pitchFamily="34" charset="0"/>
                </a:rPr>
                <a:t>模拟赛，帮助学生了解题型、命题思路，训练竞赛感觉。</a:t>
              </a:r>
            </a:p>
          </p:txBody>
        </p:sp>
        <p:sp>
          <p:nvSpPr>
            <p:cNvPr id="30" name="iSlíďè"/>
            <p:cNvSpPr txBox="1">
              <a:spLocks noChangeArrowheads="1"/>
            </p:cNvSpPr>
            <p:nvPr/>
          </p:nvSpPr>
          <p:spPr bwMode="auto">
            <a:xfrm>
              <a:off x="8239104" y="1488040"/>
              <a:ext cx="2284562" cy="3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42" rIns="85042"/>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00000"/>
                </a:lnSpc>
                <a:spcBef>
                  <a:spcPct val="0"/>
                </a:spcBef>
                <a:buFontTx/>
                <a:buNone/>
              </a:pPr>
              <a:r>
                <a:rPr lang="zh-CN" altLang="en-US" sz="1700" b="1"/>
                <a:t>模拟赛</a:t>
              </a:r>
            </a:p>
          </p:txBody>
        </p:sp>
        <p:sp>
          <p:nvSpPr>
            <p:cNvPr id="31" name="任意多边形 32"/>
            <p:cNvSpPr/>
            <p:nvPr/>
          </p:nvSpPr>
          <p:spPr bwMode="auto">
            <a:xfrm>
              <a:off x="1881932" y="3495094"/>
              <a:ext cx="529515" cy="393011"/>
            </a:xfrm>
            <a:custGeom>
              <a:avLst/>
              <a:gdLst>
                <a:gd name="T0" fmla="*/ 870090 w 338138"/>
                <a:gd name="T1" fmla="*/ 20560959 h 250825"/>
                <a:gd name="T2" fmla="*/ 30950498 w 338138"/>
                <a:gd name="T3" fmla="*/ 20560959 h 250825"/>
                <a:gd name="T4" fmla="*/ 31820595 w 338138"/>
                <a:gd name="T5" fmla="*/ 21443460 h 250825"/>
                <a:gd name="T6" fmla="*/ 29583211 w 338138"/>
                <a:gd name="T7" fmla="*/ 23712700 h 250825"/>
                <a:gd name="T8" fmla="*/ 2237367 w 338138"/>
                <a:gd name="T9" fmla="*/ 23712700 h 250825"/>
                <a:gd name="T10" fmla="*/ 0 w 338138"/>
                <a:gd name="T11" fmla="*/ 21443460 h 250825"/>
                <a:gd name="T12" fmla="*/ 870090 w 338138"/>
                <a:gd name="T13" fmla="*/ 20560959 h 250825"/>
                <a:gd name="T14" fmla="*/ 9427632 w 338138"/>
                <a:gd name="T15" fmla="*/ 9455023 h 250825"/>
                <a:gd name="T16" fmla="*/ 11636613 w 338138"/>
                <a:gd name="T17" fmla="*/ 9455023 h 250825"/>
                <a:gd name="T18" fmla="*/ 12250172 w 338138"/>
                <a:gd name="T19" fmla="*/ 10087786 h 250825"/>
                <a:gd name="T20" fmla="*/ 12250172 w 338138"/>
                <a:gd name="T21" fmla="*/ 15275875 h 250825"/>
                <a:gd name="T22" fmla="*/ 11636613 w 338138"/>
                <a:gd name="T23" fmla="*/ 15908494 h 250825"/>
                <a:gd name="T24" fmla="*/ 9427632 w 338138"/>
                <a:gd name="T25" fmla="*/ 15908494 h 250825"/>
                <a:gd name="T26" fmla="*/ 8814055 w 338138"/>
                <a:gd name="T27" fmla="*/ 15275875 h 250825"/>
                <a:gd name="T28" fmla="*/ 8814055 w 338138"/>
                <a:gd name="T29" fmla="*/ 10087786 h 250825"/>
                <a:gd name="T30" fmla="*/ 9427632 w 338138"/>
                <a:gd name="T31" fmla="*/ 9455023 h 250825"/>
                <a:gd name="T32" fmla="*/ 14805764 w 338138"/>
                <a:gd name="T33" fmla="*/ 7353877 h 250825"/>
                <a:gd name="T34" fmla="*/ 17014699 w 338138"/>
                <a:gd name="T35" fmla="*/ 7353877 h 250825"/>
                <a:gd name="T36" fmla="*/ 17628284 w 338138"/>
                <a:gd name="T37" fmla="*/ 7982951 h 250825"/>
                <a:gd name="T38" fmla="*/ 17628284 w 338138"/>
                <a:gd name="T39" fmla="*/ 15279532 h 250825"/>
                <a:gd name="T40" fmla="*/ 17014699 w 338138"/>
                <a:gd name="T41" fmla="*/ 15908494 h 250825"/>
                <a:gd name="T42" fmla="*/ 14805764 w 338138"/>
                <a:gd name="T43" fmla="*/ 15908494 h 250825"/>
                <a:gd name="T44" fmla="*/ 14192214 w 338138"/>
                <a:gd name="T45" fmla="*/ 15279532 h 250825"/>
                <a:gd name="T46" fmla="*/ 14192214 w 338138"/>
                <a:gd name="T47" fmla="*/ 7982951 h 250825"/>
                <a:gd name="T48" fmla="*/ 14805764 w 338138"/>
                <a:gd name="T49" fmla="*/ 7353877 h 250825"/>
                <a:gd name="T50" fmla="*/ 20333342 w 338138"/>
                <a:gd name="T51" fmla="*/ 4652460 h 250825"/>
                <a:gd name="T52" fmla="*/ 22542247 w 338138"/>
                <a:gd name="T53" fmla="*/ 4652460 h 250825"/>
                <a:gd name="T54" fmla="*/ 23155820 w 338138"/>
                <a:gd name="T55" fmla="*/ 5277798 h 250825"/>
                <a:gd name="T56" fmla="*/ 23155820 w 338138"/>
                <a:gd name="T57" fmla="*/ 15283253 h 250825"/>
                <a:gd name="T58" fmla="*/ 22542247 w 338138"/>
                <a:gd name="T59" fmla="*/ 15908494 h 250825"/>
                <a:gd name="T60" fmla="*/ 20333342 w 338138"/>
                <a:gd name="T61" fmla="*/ 15908494 h 250825"/>
                <a:gd name="T62" fmla="*/ 19719778 w 338138"/>
                <a:gd name="T63" fmla="*/ 15283253 h 250825"/>
                <a:gd name="T64" fmla="*/ 19719778 w 338138"/>
                <a:gd name="T65" fmla="*/ 5277798 h 250825"/>
                <a:gd name="T66" fmla="*/ 20333342 w 338138"/>
                <a:gd name="T67" fmla="*/ 4652460 h 250825"/>
                <a:gd name="T68" fmla="*/ 5027879 w 338138"/>
                <a:gd name="T69" fmla="*/ 2101104 h 250825"/>
                <a:gd name="T70" fmla="*/ 4780550 w 338138"/>
                <a:gd name="T71" fmla="*/ 2350059 h 250825"/>
                <a:gd name="T72" fmla="*/ 4780550 w 338138"/>
                <a:gd name="T73" fmla="*/ 17284903 h 250825"/>
                <a:gd name="T74" fmla="*/ 5027879 w 338138"/>
                <a:gd name="T75" fmla="*/ 17409341 h 250825"/>
                <a:gd name="T76" fmla="*/ 26792711 w 338138"/>
                <a:gd name="T77" fmla="*/ 17409341 h 250825"/>
                <a:gd name="T78" fmla="*/ 27040011 w 338138"/>
                <a:gd name="T79" fmla="*/ 17284903 h 250825"/>
                <a:gd name="T80" fmla="*/ 27040011 w 338138"/>
                <a:gd name="T81" fmla="*/ 2350059 h 250825"/>
                <a:gd name="T82" fmla="*/ 26792711 w 338138"/>
                <a:gd name="T83" fmla="*/ 2101104 h 250825"/>
                <a:gd name="T84" fmla="*/ 5027879 w 338138"/>
                <a:gd name="T85" fmla="*/ 2101104 h 250825"/>
                <a:gd name="T86" fmla="*/ 5049975 w 338138"/>
                <a:gd name="T87" fmla="*/ 0 h 250825"/>
                <a:gd name="T88" fmla="*/ 26919932 w 338138"/>
                <a:gd name="T89" fmla="*/ 0 h 250825"/>
                <a:gd name="T90" fmla="*/ 29280829 w 338138"/>
                <a:gd name="T91" fmla="*/ 2364253 h 250825"/>
                <a:gd name="T92" fmla="*/ 29280829 w 338138"/>
                <a:gd name="T93" fmla="*/ 17296311 h 250825"/>
                <a:gd name="T94" fmla="*/ 26919932 w 338138"/>
                <a:gd name="T95" fmla="*/ 19660566 h 250825"/>
                <a:gd name="T96" fmla="*/ 5049975 w 338138"/>
                <a:gd name="T97" fmla="*/ 19660566 h 250825"/>
                <a:gd name="T98" fmla="*/ 2689035 w 338138"/>
                <a:gd name="T99" fmla="*/ 17296311 h 250825"/>
                <a:gd name="T100" fmla="*/ 2689035 w 338138"/>
                <a:gd name="T101" fmla="*/ 2364253 h 250825"/>
                <a:gd name="T102" fmla="*/ 5049975 w 338138"/>
                <a:gd name="T103" fmla="*/ 0 h 2508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9525">
              <a:solidFill>
                <a:schemeClr val="bg1"/>
              </a:solidFill>
              <a:round/>
            </a:ln>
          </p:spPr>
          <p:txBody>
            <a:bodyPr anchor="ctr"/>
            <a:lstStyle/>
            <a:p>
              <a:endParaRPr lang="zh-CN" altLang="en-US" sz="1605"/>
            </a:p>
          </p:txBody>
        </p:sp>
        <p:grpSp>
          <p:nvGrpSpPr>
            <p:cNvPr id="32" name="组合 99"/>
            <p:cNvGrpSpPr/>
            <p:nvPr/>
          </p:nvGrpSpPr>
          <p:grpSpPr bwMode="auto">
            <a:xfrm>
              <a:off x="4332999" y="3483094"/>
              <a:ext cx="636017" cy="372010"/>
              <a:chOff x="1863724" y="4588868"/>
              <a:chExt cx="630238" cy="452438"/>
            </a:xfrm>
          </p:grpSpPr>
          <p:sp>
            <p:nvSpPr>
              <p:cNvPr id="38" name="Freeform 240"/>
              <p:cNvSpPr>
                <a:spLocks noEditPoints="1"/>
              </p:cNvSpPr>
              <p:nvPr/>
            </p:nvSpPr>
            <p:spPr bwMode="auto">
              <a:xfrm>
                <a:off x="1863724" y="4588868"/>
                <a:ext cx="512763" cy="452438"/>
              </a:xfrm>
              <a:custGeom>
                <a:avLst/>
                <a:gdLst>
                  <a:gd name="T0" fmla="*/ 2147483646 w 293"/>
                  <a:gd name="T1" fmla="*/ 0 h 259"/>
                  <a:gd name="T2" fmla="*/ 2147483646 w 293"/>
                  <a:gd name="T3" fmla="*/ 0 h 259"/>
                  <a:gd name="T4" fmla="*/ 0 w 293"/>
                  <a:gd name="T5" fmla="*/ 2147483646 h 259"/>
                  <a:gd name="T6" fmla="*/ 0 w 293"/>
                  <a:gd name="T7" fmla="*/ 2147483646 h 259"/>
                  <a:gd name="T8" fmla="*/ 2147483646 w 293"/>
                  <a:gd name="T9" fmla="*/ 2147483646 h 259"/>
                  <a:gd name="T10" fmla="*/ 2147483646 w 293"/>
                  <a:gd name="T11" fmla="*/ 2147483646 h 259"/>
                  <a:gd name="T12" fmla="*/ 2147483646 w 293"/>
                  <a:gd name="T13" fmla="*/ 2147483646 h 259"/>
                  <a:gd name="T14" fmla="*/ 2147483646 w 293"/>
                  <a:gd name="T15" fmla="*/ 2147483646 h 259"/>
                  <a:gd name="T16" fmla="*/ 2147483646 w 293"/>
                  <a:gd name="T17" fmla="*/ 0 h 259"/>
                  <a:gd name="T18" fmla="*/ 2147483646 w 293"/>
                  <a:gd name="T19" fmla="*/ 2147483646 h 259"/>
                  <a:gd name="T20" fmla="*/ 2147483646 w 293"/>
                  <a:gd name="T21" fmla="*/ 2147483646 h 259"/>
                  <a:gd name="T22" fmla="*/ 2147483646 w 293"/>
                  <a:gd name="T23" fmla="*/ 2147483646 h 259"/>
                  <a:gd name="T24" fmla="*/ 2147483646 w 293"/>
                  <a:gd name="T25" fmla="*/ 2147483646 h 259"/>
                  <a:gd name="T26" fmla="*/ 2147483646 w 293"/>
                  <a:gd name="T27" fmla="*/ 2147483646 h 259"/>
                  <a:gd name="T28" fmla="*/ 2147483646 w 293"/>
                  <a:gd name="T29" fmla="*/ 2147483646 h 259"/>
                  <a:gd name="T30" fmla="*/ 2147483646 w 293"/>
                  <a:gd name="T31" fmla="*/ 2147483646 h 259"/>
                  <a:gd name="T32" fmla="*/ 2147483646 w 293"/>
                  <a:gd name="T33" fmla="*/ 2147483646 h 259"/>
                  <a:gd name="T34" fmla="*/ 2147483646 w 293"/>
                  <a:gd name="T35" fmla="*/ 2147483646 h 259"/>
                  <a:gd name="T36" fmla="*/ 2147483646 w 293"/>
                  <a:gd name="T37" fmla="*/ 2147483646 h 259"/>
                  <a:gd name="T38" fmla="*/ 2147483646 w 293"/>
                  <a:gd name="T39" fmla="*/ 2147483646 h 259"/>
                  <a:gd name="T40" fmla="*/ 2147483646 w 293"/>
                  <a:gd name="T41" fmla="*/ 2147483646 h 259"/>
                  <a:gd name="T42" fmla="*/ 2147483646 w 293"/>
                  <a:gd name="T43" fmla="*/ 2147483646 h 259"/>
                  <a:gd name="T44" fmla="*/ 2147483646 w 293"/>
                  <a:gd name="T45" fmla="*/ 2147483646 h 259"/>
                  <a:gd name="T46" fmla="*/ 2147483646 w 293"/>
                  <a:gd name="T47" fmla="*/ 2147483646 h 259"/>
                  <a:gd name="T48" fmla="*/ 2147483646 w 293"/>
                  <a:gd name="T49" fmla="*/ 2147483646 h 259"/>
                  <a:gd name="T50" fmla="*/ 2147483646 w 293"/>
                  <a:gd name="T51" fmla="*/ 2147483646 h 259"/>
                  <a:gd name="T52" fmla="*/ 2147483646 w 293"/>
                  <a:gd name="T53" fmla="*/ 2147483646 h 259"/>
                  <a:gd name="T54" fmla="*/ 2147483646 w 293"/>
                  <a:gd name="T55" fmla="*/ 2147483646 h 259"/>
                  <a:gd name="T56" fmla="*/ 2147483646 w 293"/>
                  <a:gd name="T57" fmla="*/ 2147483646 h 25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3" h="259">
                    <a:moveTo>
                      <a:pt x="283" y="0"/>
                    </a:moveTo>
                    <a:cubicBezTo>
                      <a:pt x="10" y="0"/>
                      <a:pt x="10" y="0"/>
                      <a:pt x="10" y="0"/>
                    </a:cubicBezTo>
                    <a:cubicBezTo>
                      <a:pt x="4" y="0"/>
                      <a:pt x="0" y="4"/>
                      <a:pt x="0" y="9"/>
                    </a:cubicBezTo>
                    <a:cubicBezTo>
                      <a:pt x="0" y="250"/>
                      <a:pt x="0" y="250"/>
                      <a:pt x="0" y="250"/>
                    </a:cubicBezTo>
                    <a:cubicBezTo>
                      <a:pt x="0" y="255"/>
                      <a:pt x="4" y="259"/>
                      <a:pt x="10" y="259"/>
                    </a:cubicBezTo>
                    <a:cubicBezTo>
                      <a:pt x="283" y="259"/>
                      <a:pt x="283" y="259"/>
                      <a:pt x="283" y="259"/>
                    </a:cubicBezTo>
                    <a:cubicBezTo>
                      <a:pt x="288" y="259"/>
                      <a:pt x="293" y="255"/>
                      <a:pt x="293" y="250"/>
                    </a:cubicBezTo>
                    <a:cubicBezTo>
                      <a:pt x="293" y="9"/>
                      <a:pt x="293" y="9"/>
                      <a:pt x="293" y="9"/>
                    </a:cubicBezTo>
                    <a:cubicBezTo>
                      <a:pt x="293" y="4"/>
                      <a:pt x="288" y="0"/>
                      <a:pt x="283" y="0"/>
                    </a:cubicBezTo>
                    <a:close/>
                    <a:moveTo>
                      <a:pt x="225" y="20"/>
                    </a:moveTo>
                    <a:cubicBezTo>
                      <a:pt x="232" y="20"/>
                      <a:pt x="238" y="25"/>
                      <a:pt x="238" y="32"/>
                    </a:cubicBezTo>
                    <a:cubicBezTo>
                      <a:pt x="238" y="39"/>
                      <a:pt x="232" y="44"/>
                      <a:pt x="225" y="44"/>
                    </a:cubicBezTo>
                    <a:cubicBezTo>
                      <a:pt x="218" y="44"/>
                      <a:pt x="213" y="39"/>
                      <a:pt x="213" y="32"/>
                    </a:cubicBezTo>
                    <a:cubicBezTo>
                      <a:pt x="213" y="25"/>
                      <a:pt x="218" y="20"/>
                      <a:pt x="225" y="20"/>
                    </a:cubicBezTo>
                    <a:close/>
                    <a:moveTo>
                      <a:pt x="189" y="20"/>
                    </a:moveTo>
                    <a:cubicBezTo>
                      <a:pt x="196" y="20"/>
                      <a:pt x="201" y="25"/>
                      <a:pt x="201" y="32"/>
                    </a:cubicBezTo>
                    <a:cubicBezTo>
                      <a:pt x="201" y="39"/>
                      <a:pt x="196" y="44"/>
                      <a:pt x="189" y="44"/>
                    </a:cubicBezTo>
                    <a:cubicBezTo>
                      <a:pt x="182" y="44"/>
                      <a:pt x="177" y="39"/>
                      <a:pt x="177" y="32"/>
                    </a:cubicBezTo>
                    <a:cubicBezTo>
                      <a:pt x="177"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4"/>
                    </a:moveTo>
                    <a:cubicBezTo>
                      <a:pt x="255" y="44"/>
                      <a:pt x="249" y="39"/>
                      <a:pt x="249" y="32"/>
                    </a:cubicBezTo>
                    <a:cubicBezTo>
                      <a:pt x="249" y="25"/>
                      <a:pt x="255" y="20"/>
                      <a:pt x="262" y="20"/>
                    </a:cubicBezTo>
                    <a:cubicBezTo>
                      <a:pt x="269" y="20"/>
                      <a:pt x="274" y="25"/>
                      <a:pt x="274" y="32"/>
                    </a:cubicBezTo>
                    <a:cubicBezTo>
                      <a:pt x="274" y="39"/>
                      <a:pt x="269" y="44"/>
                      <a:pt x="262"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5"/>
              </a:p>
            </p:txBody>
          </p:sp>
          <p:sp>
            <p:nvSpPr>
              <p:cNvPr id="39" name="Freeform 241"/>
              <p:cNvSpPr/>
              <p:nvPr/>
            </p:nvSpPr>
            <p:spPr bwMode="auto">
              <a:xfrm>
                <a:off x="2211387" y="4895256"/>
                <a:ext cx="47625" cy="49213"/>
              </a:xfrm>
              <a:custGeom>
                <a:avLst/>
                <a:gdLst>
                  <a:gd name="T0" fmla="*/ 2147483646 w 30"/>
                  <a:gd name="T1" fmla="*/ 0 h 31"/>
                  <a:gd name="T2" fmla="*/ 2147483646 w 30"/>
                  <a:gd name="T3" fmla="*/ 2147483646 h 31"/>
                  <a:gd name="T4" fmla="*/ 0 w 30"/>
                  <a:gd name="T5" fmla="*/ 2147483646 h 31"/>
                  <a:gd name="T6" fmla="*/ 2147483646 w 30"/>
                  <a:gd name="T7" fmla="*/ 2147483646 h 31"/>
                  <a:gd name="T8" fmla="*/ 2147483646 w 30"/>
                  <a:gd name="T9" fmla="*/ 2147483646 h 31"/>
                  <a:gd name="T10" fmla="*/ 2147483646 w 30"/>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1">
                    <a:moveTo>
                      <a:pt x="9" y="0"/>
                    </a:moveTo>
                    <a:lnTo>
                      <a:pt x="8" y="2"/>
                    </a:lnTo>
                    <a:lnTo>
                      <a:pt x="0" y="31"/>
                    </a:lnTo>
                    <a:lnTo>
                      <a:pt x="28" y="22"/>
                    </a:lnTo>
                    <a:lnTo>
                      <a:pt x="30" y="2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5"/>
              </a:p>
            </p:txBody>
          </p:sp>
          <p:sp>
            <p:nvSpPr>
              <p:cNvPr id="40" name="Freeform 242"/>
              <p:cNvSpPr/>
              <p:nvPr/>
            </p:nvSpPr>
            <p:spPr bwMode="auto">
              <a:xfrm>
                <a:off x="2401887" y="4661893"/>
                <a:ext cx="92075" cy="90488"/>
              </a:xfrm>
              <a:custGeom>
                <a:avLst/>
                <a:gdLst>
                  <a:gd name="T0" fmla="*/ 2147483646 w 52"/>
                  <a:gd name="T1" fmla="*/ 2147483646 h 51"/>
                  <a:gd name="T2" fmla="*/ 2147483646 w 52"/>
                  <a:gd name="T3" fmla="*/ 2147483646 h 51"/>
                  <a:gd name="T4" fmla="*/ 2147483646 w 52"/>
                  <a:gd name="T5" fmla="*/ 2147483646 h 51"/>
                  <a:gd name="T6" fmla="*/ 2147483646 w 52"/>
                  <a:gd name="T7" fmla="*/ 2147483646 h 51"/>
                  <a:gd name="T8" fmla="*/ 2147483646 w 52"/>
                  <a:gd name="T9" fmla="*/ 2147483646 h 51"/>
                  <a:gd name="T10" fmla="*/ 0 w 52"/>
                  <a:gd name="T11" fmla="*/ 2147483646 h 51"/>
                  <a:gd name="T12" fmla="*/ 2147483646 w 52"/>
                  <a:gd name="T13" fmla="*/ 2147483646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1">
                    <a:moveTo>
                      <a:pt x="39" y="51"/>
                    </a:moveTo>
                    <a:cubicBezTo>
                      <a:pt x="49" y="42"/>
                      <a:pt x="49" y="42"/>
                      <a:pt x="49" y="42"/>
                    </a:cubicBezTo>
                    <a:cubicBezTo>
                      <a:pt x="52" y="38"/>
                      <a:pt x="52" y="33"/>
                      <a:pt x="49" y="29"/>
                    </a:cubicBezTo>
                    <a:cubicBezTo>
                      <a:pt x="23" y="3"/>
                      <a:pt x="23" y="3"/>
                      <a:pt x="23" y="3"/>
                    </a:cubicBezTo>
                    <a:cubicBezTo>
                      <a:pt x="19" y="0"/>
                      <a:pt x="14" y="0"/>
                      <a:pt x="10" y="3"/>
                    </a:cubicBezTo>
                    <a:cubicBezTo>
                      <a:pt x="0" y="13"/>
                      <a:pt x="0" y="13"/>
                      <a:pt x="0" y="13"/>
                    </a:cubicBezTo>
                    <a:lnTo>
                      <a:pt x="39"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5"/>
              </a:p>
            </p:txBody>
          </p:sp>
          <p:sp>
            <p:nvSpPr>
              <p:cNvPr id="41" name="Freeform 243"/>
              <p:cNvSpPr/>
              <p:nvPr/>
            </p:nvSpPr>
            <p:spPr bwMode="auto">
              <a:xfrm>
                <a:off x="2247899" y="4692056"/>
                <a:ext cx="214313" cy="215900"/>
              </a:xfrm>
              <a:custGeom>
                <a:avLst/>
                <a:gdLst>
                  <a:gd name="T0" fmla="*/ 2147483646 w 122"/>
                  <a:gd name="T1" fmla="*/ 0 h 123"/>
                  <a:gd name="T2" fmla="*/ 2147483646 w 122"/>
                  <a:gd name="T3" fmla="*/ 2147483646 h 123"/>
                  <a:gd name="T4" fmla="*/ 2147483646 w 122"/>
                  <a:gd name="T5" fmla="*/ 2147483646 h 123"/>
                  <a:gd name="T6" fmla="*/ 2147483646 w 122"/>
                  <a:gd name="T7" fmla="*/ 2147483646 h 123"/>
                  <a:gd name="T8" fmla="*/ 2147483646 w 122"/>
                  <a:gd name="T9" fmla="*/ 2147483646 h 123"/>
                  <a:gd name="T10" fmla="*/ 2147483646 w 122"/>
                  <a:gd name="T11" fmla="*/ 2147483646 h 123"/>
                  <a:gd name="T12" fmla="*/ 2147483646 w 122"/>
                  <a:gd name="T13" fmla="*/ 2147483646 h 123"/>
                  <a:gd name="T14" fmla="*/ 2147483646 w 122"/>
                  <a:gd name="T15" fmla="*/ 2147483646 h 123"/>
                  <a:gd name="T16" fmla="*/ 2147483646 w 122"/>
                  <a:gd name="T17" fmla="*/ 2147483646 h 123"/>
                  <a:gd name="T18" fmla="*/ 2147483646 w 122"/>
                  <a:gd name="T19" fmla="*/ 2147483646 h 123"/>
                  <a:gd name="T20" fmla="*/ 2147483646 w 122"/>
                  <a:gd name="T21" fmla="*/ 2147483646 h 123"/>
                  <a:gd name="T22" fmla="*/ 2147483646 w 122"/>
                  <a:gd name="T23" fmla="*/ 2147483646 h 123"/>
                  <a:gd name="T24" fmla="*/ 2147483646 w 122"/>
                  <a:gd name="T25" fmla="*/ 2147483646 h 123"/>
                  <a:gd name="T26" fmla="*/ 2147483646 w 122"/>
                  <a:gd name="T27" fmla="*/ 2147483646 h 123"/>
                  <a:gd name="T28" fmla="*/ 2147483646 w 122"/>
                  <a:gd name="T29" fmla="*/ 0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2" h="123">
                    <a:moveTo>
                      <a:pt x="84" y="0"/>
                    </a:moveTo>
                    <a:cubicBezTo>
                      <a:pt x="84" y="1"/>
                      <a:pt x="84" y="1"/>
                      <a:pt x="83" y="1"/>
                    </a:cubicBezTo>
                    <a:cubicBezTo>
                      <a:pt x="4" y="81"/>
                      <a:pt x="4" y="81"/>
                      <a:pt x="4" y="81"/>
                    </a:cubicBezTo>
                    <a:cubicBezTo>
                      <a:pt x="0" y="84"/>
                      <a:pt x="0" y="90"/>
                      <a:pt x="4" y="94"/>
                    </a:cubicBezTo>
                    <a:cubicBezTo>
                      <a:pt x="5" y="95"/>
                      <a:pt x="5" y="95"/>
                      <a:pt x="5" y="95"/>
                    </a:cubicBezTo>
                    <a:cubicBezTo>
                      <a:pt x="7" y="97"/>
                      <a:pt x="11" y="98"/>
                      <a:pt x="14" y="97"/>
                    </a:cubicBezTo>
                    <a:cubicBezTo>
                      <a:pt x="13" y="100"/>
                      <a:pt x="13" y="103"/>
                      <a:pt x="16" y="106"/>
                    </a:cubicBezTo>
                    <a:cubicBezTo>
                      <a:pt x="17" y="107"/>
                      <a:pt x="17" y="107"/>
                      <a:pt x="17" y="107"/>
                    </a:cubicBezTo>
                    <a:cubicBezTo>
                      <a:pt x="19" y="109"/>
                      <a:pt x="23" y="110"/>
                      <a:pt x="26" y="109"/>
                    </a:cubicBezTo>
                    <a:cubicBezTo>
                      <a:pt x="25" y="112"/>
                      <a:pt x="26" y="116"/>
                      <a:pt x="28" y="118"/>
                    </a:cubicBezTo>
                    <a:cubicBezTo>
                      <a:pt x="29" y="119"/>
                      <a:pt x="29" y="119"/>
                      <a:pt x="29" y="119"/>
                    </a:cubicBezTo>
                    <a:cubicBezTo>
                      <a:pt x="33" y="123"/>
                      <a:pt x="39" y="123"/>
                      <a:pt x="42" y="119"/>
                    </a:cubicBezTo>
                    <a:cubicBezTo>
                      <a:pt x="122" y="40"/>
                      <a:pt x="122" y="40"/>
                      <a:pt x="122" y="40"/>
                    </a:cubicBezTo>
                    <a:cubicBezTo>
                      <a:pt x="122" y="39"/>
                      <a:pt x="122" y="39"/>
                      <a:pt x="122" y="39"/>
                    </a:cubicBez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05"/>
              </a:p>
            </p:txBody>
          </p:sp>
          <p:sp>
            <p:nvSpPr>
              <p:cNvPr id="42" name="Rectangle 244"/>
              <p:cNvSpPr>
                <a:spLocks noChangeArrowheads="1"/>
              </p:cNvSpPr>
              <p:nvPr/>
            </p:nvSpPr>
            <p:spPr bwMode="auto">
              <a:xfrm>
                <a:off x="1931987" y="4763493"/>
                <a:ext cx="1666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en-US" altLang="zh-CN" sz="1700"/>
              </a:p>
            </p:txBody>
          </p:sp>
          <p:sp>
            <p:nvSpPr>
              <p:cNvPr id="43" name="Rectangle 245"/>
              <p:cNvSpPr>
                <a:spLocks noChangeArrowheads="1"/>
              </p:cNvSpPr>
              <p:nvPr/>
            </p:nvSpPr>
            <p:spPr bwMode="auto">
              <a:xfrm>
                <a:off x="1931987" y="4817468"/>
                <a:ext cx="26193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en-US" altLang="zh-CN" sz="1700"/>
              </a:p>
            </p:txBody>
          </p:sp>
          <p:sp>
            <p:nvSpPr>
              <p:cNvPr id="44" name="Rectangle 246"/>
              <p:cNvSpPr>
                <a:spLocks noChangeArrowheads="1"/>
              </p:cNvSpPr>
              <p:nvPr/>
            </p:nvSpPr>
            <p:spPr bwMode="auto">
              <a:xfrm>
                <a:off x="1931987" y="4873031"/>
                <a:ext cx="2619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en-US" altLang="zh-CN" sz="1700"/>
              </a:p>
            </p:txBody>
          </p:sp>
          <p:sp>
            <p:nvSpPr>
              <p:cNvPr id="45" name="Rectangle 247"/>
              <p:cNvSpPr>
                <a:spLocks noChangeArrowheads="1"/>
              </p:cNvSpPr>
              <p:nvPr/>
            </p:nvSpPr>
            <p:spPr bwMode="auto">
              <a:xfrm>
                <a:off x="1931987" y="4927006"/>
                <a:ext cx="26193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en-US" altLang="zh-CN" sz="1700"/>
              </a:p>
            </p:txBody>
          </p:sp>
        </p:grpSp>
        <p:grpSp>
          <p:nvGrpSpPr>
            <p:cNvPr id="33" name="组合 32"/>
            <p:cNvGrpSpPr/>
            <p:nvPr/>
          </p:nvGrpSpPr>
          <p:grpSpPr>
            <a:xfrm>
              <a:off x="8995413" y="3453539"/>
              <a:ext cx="606281" cy="527737"/>
              <a:chOff x="6325976" y="4100704"/>
              <a:chExt cx="481012" cy="420688"/>
            </a:xfrm>
            <a:solidFill>
              <a:schemeClr val="bg1"/>
            </a:solidFill>
          </p:grpSpPr>
          <p:sp>
            <p:nvSpPr>
              <p:cNvPr id="34" name="Freeform 44"/>
              <p:cNvSpPr>
                <a:spLocks noEditPoints="1"/>
              </p:cNvSpPr>
              <p:nvPr/>
            </p:nvSpPr>
            <p:spPr bwMode="auto">
              <a:xfrm>
                <a:off x="6325976" y="4100704"/>
                <a:ext cx="481012" cy="346075"/>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p:spPr>
            <p:txBody>
              <a:bodyPr/>
              <a:lstStyle/>
              <a:p>
                <a:pPr eaLnBrk="1" hangingPunct="1">
                  <a:defRPr/>
                </a:pPr>
                <a:endParaRPr lang="id-ID" sz="1605">
                  <a:solidFill>
                    <a:srgbClr val="FF0000"/>
                  </a:solidFill>
                </a:endParaRPr>
              </a:p>
            </p:txBody>
          </p:sp>
          <p:sp>
            <p:nvSpPr>
              <p:cNvPr id="35" name="Freeform 45"/>
              <p:cNvSpPr/>
              <p:nvPr/>
            </p:nvSpPr>
            <p:spPr bwMode="auto">
              <a:xfrm>
                <a:off x="6762538" y="4251516"/>
                <a:ext cx="30162" cy="165100"/>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p:spPr>
            <p:txBody>
              <a:bodyPr/>
              <a:lstStyle/>
              <a:p>
                <a:pPr eaLnBrk="1" hangingPunct="1">
                  <a:defRPr/>
                </a:pPr>
                <a:endParaRPr lang="id-ID" sz="1605">
                  <a:solidFill>
                    <a:srgbClr val="FF0000"/>
                  </a:solidFill>
                </a:endParaRPr>
              </a:p>
            </p:txBody>
          </p:sp>
          <p:sp>
            <p:nvSpPr>
              <p:cNvPr id="37" name="Oval 46"/>
              <p:cNvSpPr>
                <a:spLocks noChangeArrowheads="1"/>
              </p:cNvSpPr>
              <p:nvPr/>
            </p:nvSpPr>
            <p:spPr bwMode="auto">
              <a:xfrm>
                <a:off x="6746663" y="4430904"/>
                <a:ext cx="60325" cy="90488"/>
              </a:xfrm>
              <a:prstGeom prst="ellipse">
                <a:avLst/>
              </a:prstGeom>
              <a:grpFill/>
              <a:ln>
                <a:noFill/>
              </a:ln>
            </p:spPr>
            <p:txBody>
              <a:bodyPr/>
              <a:lstStyle/>
              <a:p>
                <a:pPr eaLnBrk="1" hangingPunct="1">
                  <a:defRPr/>
                </a:pPr>
                <a:endParaRPr lang="id-ID" sz="1605">
                  <a:solidFill>
                    <a:srgbClr val="FF0000"/>
                  </a:solidFill>
                </a:endParaRPr>
              </a:p>
            </p:txBody>
          </p:sp>
        </p:gr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a:xfrm>
            <a:off x="824750" y="383966"/>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练习</a:t>
            </a:r>
            <a:r>
              <a:rPr lang="zh-CN" altLang="en-US" sz="2800" dirty="0" smtClean="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系统，</a:t>
            </a:r>
            <a:r>
              <a:rPr kumimoji="1" lang="en-US" altLang="zh-CN" sz="2800" b="1" dirty="0" smtClean="0"/>
              <a:t>lx.lanqiao.cn</a:t>
            </a:r>
            <a:endParaRPr kumimoji="1" lang="en-US" altLang="zh-CN" sz="2800" b="1" dirty="0"/>
          </a:p>
        </p:txBody>
      </p:sp>
      <p:sp>
        <p:nvSpPr>
          <p:cNvPr id="36" name="圆角矩形 35"/>
          <p:cNvSpPr/>
          <p:nvPr/>
        </p:nvSpPr>
        <p:spPr>
          <a:xfrm>
            <a:off x="786130" y="56404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9" name="文本框 8"/>
          <p:cNvSpPr txBox="1"/>
          <p:nvPr/>
        </p:nvSpPr>
        <p:spPr>
          <a:xfrm>
            <a:off x="804130" y="1478630"/>
            <a:ext cx="4275309" cy="523220"/>
          </a:xfrm>
          <a:prstGeom prst="rect">
            <a:avLst/>
          </a:prstGeom>
          <a:noFill/>
        </p:spPr>
        <p:txBody>
          <a:bodyPr wrap="square" rtlCol="0">
            <a:spAutoFit/>
          </a:bodyPr>
          <a:lstStyle/>
          <a:p>
            <a:r>
              <a:rPr kumimoji="1" lang="zh-CN" altLang="en-US" sz="2800" b="1" dirty="0" smtClean="0"/>
              <a:t>刷题，刷题，再刷题</a:t>
            </a:r>
            <a:endParaRPr kumimoji="1" lang="zh-CN" altLang="en-US" sz="2800" b="1" dirty="0"/>
          </a:p>
        </p:txBody>
      </p:sp>
      <p:sp>
        <p:nvSpPr>
          <p:cNvPr id="2" name="矩形 1"/>
          <p:cNvSpPr/>
          <p:nvPr/>
        </p:nvSpPr>
        <p:spPr>
          <a:xfrm>
            <a:off x="822130" y="2087939"/>
            <a:ext cx="9706533" cy="1528624"/>
          </a:xfrm>
          <a:prstGeom prst="rect">
            <a:avLst/>
          </a:prstGeom>
        </p:spPr>
        <p:txBody>
          <a:bodyPr wrap="square">
            <a:spAutoFit/>
          </a:bodyPr>
          <a:lstStyle/>
          <a:p>
            <a:pPr>
              <a:lnSpc>
                <a:spcPts val="2800"/>
              </a:lnSpc>
            </a:pPr>
            <a:r>
              <a:rPr lang="zh-CN" altLang="en-US" sz="1400" b="1" dirty="0">
                <a:solidFill>
                  <a:srgbClr val="FF0000"/>
                </a:solidFill>
                <a:latin typeface="微软雅黑" panose="020B0503020204020204" pitchFamily="34" charset="-122"/>
                <a:ea typeface="微软雅黑" panose="020B0503020204020204" pitchFamily="34" charset="-122"/>
              </a:rPr>
              <a:t>支持多种编程语言</a:t>
            </a:r>
            <a:r>
              <a:rPr lang="zh-CN" altLang="en-US" sz="1400" dirty="0">
                <a:latin typeface="微软雅黑" panose="020B0503020204020204" pitchFamily="34" charset="-122"/>
                <a:ea typeface="微软雅黑" panose="020B0503020204020204" pitchFamily="34" charset="-122"/>
              </a:rPr>
              <a:t>：练习系统支持</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Java</a:t>
            </a:r>
            <a:r>
              <a:rPr lang="zh-CN" altLang="en-US" sz="1400" dirty="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Python</a:t>
            </a:r>
          </a:p>
          <a:p>
            <a:pPr>
              <a:lnSpc>
                <a:spcPts val="2800"/>
              </a:lnSpc>
            </a:pPr>
            <a:r>
              <a:rPr lang="zh-CN" altLang="en-US" sz="1400" b="1" dirty="0" smtClean="0">
                <a:solidFill>
                  <a:srgbClr val="FF0000"/>
                </a:solidFill>
                <a:latin typeface="微软雅黑" panose="020B0503020204020204" pitchFamily="34" charset="-122"/>
                <a:ea typeface="微软雅黑" panose="020B0503020204020204" pitchFamily="34" charset="-122"/>
              </a:rPr>
              <a:t>海量</a:t>
            </a:r>
            <a:r>
              <a:rPr lang="zh-CN" altLang="en-US" sz="1400" b="1" dirty="0">
                <a:solidFill>
                  <a:srgbClr val="FF0000"/>
                </a:solidFill>
                <a:latin typeface="微软雅黑" panose="020B0503020204020204" pitchFamily="34" charset="-122"/>
                <a:ea typeface="微软雅黑" panose="020B0503020204020204" pitchFamily="34" charset="-122"/>
              </a:rPr>
              <a:t>题库</a:t>
            </a:r>
            <a:r>
              <a:rPr lang="zh-CN" altLang="en-US" sz="1400" dirty="0">
                <a:latin typeface="微软雅黑" panose="020B0503020204020204" pitchFamily="34" charset="-122"/>
                <a:ea typeface="微软雅黑" panose="020B0503020204020204" pitchFamily="34" charset="-122"/>
              </a:rPr>
              <a:t>：练习系统题库已更新超过</a:t>
            </a:r>
            <a:r>
              <a:rPr lang="en-US" altLang="zh-CN" sz="1400" b="1" dirty="0">
                <a:latin typeface="微软雅黑" panose="020B0503020204020204" pitchFamily="34" charset="-122"/>
                <a:ea typeface="微软雅黑" panose="020B0503020204020204" pitchFamily="34" charset="-122"/>
              </a:rPr>
              <a:t>2000</a:t>
            </a:r>
            <a:r>
              <a:rPr lang="zh-CN" altLang="en-US" sz="1400" dirty="0">
                <a:latin typeface="微软雅黑" panose="020B0503020204020204" pitchFamily="34" charset="-122"/>
                <a:ea typeface="微软雅黑" panose="020B0503020204020204" pitchFamily="34" charset="-122"/>
              </a:rPr>
              <a:t>道算法题，分为“算法训练”、“算法提高”和“历届真题”</a:t>
            </a:r>
            <a:r>
              <a:rPr lang="zh-CN" altLang="en-US" sz="1400" dirty="0" smtClean="0">
                <a:latin typeface="微软雅黑" panose="020B0503020204020204" pitchFamily="34" charset="-122"/>
                <a:ea typeface="微软雅黑" panose="020B0503020204020204" pitchFamily="34" charset="-122"/>
              </a:rPr>
              <a:t>版块</a:t>
            </a:r>
            <a:endParaRPr lang="en-US" altLang="zh-CN" sz="1400" dirty="0" smtClean="0">
              <a:latin typeface="微软雅黑" panose="020B0503020204020204" pitchFamily="34" charset="-122"/>
              <a:ea typeface="微软雅黑" panose="020B0503020204020204" pitchFamily="34" charset="-122"/>
            </a:endParaRPr>
          </a:p>
          <a:p>
            <a:pPr>
              <a:lnSpc>
                <a:spcPts val="2800"/>
              </a:lnSpc>
            </a:pPr>
            <a:r>
              <a:rPr lang="zh-CN" altLang="en-US" sz="1400" b="1" dirty="0">
                <a:solidFill>
                  <a:srgbClr val="FF0000"/>
                </a:solidFill>
                <a:latin typeface="微软雅黑" panose="020B0503020204020204" pitchFamily="34" charset="-122"/>
                <a:ea typeface="微软雅黑" panose="020B0503020204020204" pitchFamily="34" charset="-122"/>
              </a:rPr>
              <a:t>即时评测</a:t>
            </a:r>
            <a:r>
              <a:rPr lang="zh-CN" altLang="en-US" sz="1400" dirty="0">
                <a:latin typeface="微软雅黑" panose="020B0503020204020204" pitchFamily="34" charset="-122"/>
                <a:ea typeface="微软雅黑" panose="020B0503020204020204" pitchFamily="34" charset="-122"/>
              </a:rPr>
              <a:t>：提交答案后马上进行评测并给出评测结果，方便同学了解自己程序的不足，对自己的程序进行改进</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a:lnSpc>
                <a:spcPts val="2800"/>
              </a:lnSpc>
            </a:pPr>
            <a:r>
              <a:rPr lang="zh-CN" altLang="en-US" sz="1400" b="1" dirty="0" smtClean="0">
                <a:solidFill>
                  <a:srgbClr val="FF0000"/>
                </a:solidFill>
                <a:latin typeface="微软雅黑" panose="020B0503020204020204" pitchFamily="34" charset="-122"/>
                <a:ea typeface="微软雅黑" panose="020B0503020204020204" pitchFamily="34" charset="-122"/>
              </a:rPr>
              <a:t>真实</a:t>
            </a:r>
            <a:r>
              <a:rPr lang="zh-CN" altLang="en-US" sz="1400" b="1" dirty="0">
                <a:solidFill>
                  <a:srgbClr val="FF0000"/>
                </a:solidFill>
                <a:latin typeface="微软雅黑" panose="020B0503020204020204" pitchFamily="34" charset="-122"/>
                <a:ea typeface="微软雅黑" panose="020B0503020204020204" pitchFamily="34" charset="-122"/>
              </a:rPr>
              <a:t>竞赛模拟</a:t>
            </a:r>
            <a:r>
              <a:rPr lang="zh-CN" altLang="en-US" sz="1400" dirty="0">
                <a:latin typeface="微软雅黑" panose="020B0503020204020204" pitchFamily="34" charset="-122"/>
                <a:ea typeface="微软雅黑" panose="020B0503020204020204" pitchFamily="34" charset="-122"/>
              </a:rPr>
              <a:t>：练习系统和正式比赛采用相同的评测标准，通过“历届真题”板块的练习可让学生了解真实的比赛环境。</a:t>
            </a:r>
            <a:endParaRPr lang="zh-CN" altLang="en-US" sz="1400" b="0" i="0" dirty="0">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48462"/>
            <a:ext cx="11522075" cy="344859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0484" y="1355012"/>
            <a:ext cx="1858396" cy="465531"/>
          </a:xfrm>
          <a:prstGeom prst="rect">
            <a:avLst/>
          </a:prstGeom>
          <a:solidFill>
            <a:srgbClr val="006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p:cNvSpPr txBox="1"/>
          <p:nvPr/>
        </p:nvSpPr>
        <p:spPr>
          <a:xfrm>
            <a:off x="822210" y="399206"/>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蓝桥云课大赛备赛区</a:t>
            </a:r>
          </a:p>
        </p:txBody>
      </p:sp>
      <p:sp>
        <p:nvSpPr>
          <p:cNvPr id="36" name="圆角矩形 35"/>
          <p:cNvSpPr/>
          <p:nvPr/>
        </p:nvSpPr>
        <p:spPr>
          <a:xfrm>
            <a:off x="786130" y="578336"/>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664" y="1153843"/>
            <a:ext cx="6682974" cy="3291614"/>
          </a:xfrm>
          <a:prstGeom prst="rect">
            <a:avLst/>
          </a:prstGeom>
        </p:spPr>
      </p:pic>
      <p:sp>
        <p:nvSpPr>
          <p:cNvPr id="6" name="矩形 5"/>
          <p:cNvSpPr/>
          <p:nvPr/>
        </p:nvSpPr>
        <p:spPr>
          <a:xfrm>
            <a:off x="610484" y="1753001"/>
            <a:ext cx="5137173" cy="3370153"/>
          </a:xfrm>
          <a:prstGeom prst="rect">
            <a:avLst/>
          </a:prstGeom>
        </p:spPr>
        <p:txBody>
          <a:bodyPr wrap="square">
            <a:spAutoFit/>
          </a:bodyPr>
          <a:lstStyle/>
          <a:p>
            <a:pPr>
              <a:lnSpc>
                <a:spcPct val="150000"/>
              </a:lnSpc>
              <a:defRPr/>
            </a:pPr>
            <a:r>
              <a:rPr lang="en-US" altLang="zh-CN" sz="1400" dirty="0">
                <a:solidFill>
                  <a:srgbClr val="FF3606"/>
                </a:solidFill>
                <a:latin typeface="微软雅黑" panose="020B0703020204020201" pitchFamily="34" charset="-122"/>
                <a:ea typeface="微软雅黑" panose="020B0703020204020201" pitchFamily="34" charset="-122"/>
              </a:rPr>
              <a:t>▶</a:t>
            </a:r>
            <a:r>
              <a:rPr lang="zh-CN" altLang="en-US" sz="1400" dirty="0">
                <a:solidFill>
                  <a:srgbClr val="FF3606"/>
                </a:solidFill>
                <a:latin typeface="微软雅黑" panose="020B0703020204020201" pitchFamily="34" charset="-122"/>
                <a:ea typeface="微软雅黑" panose="020B0703020204020201" pitchFamily="34" charset="-122"/>
              </a:rPr>
              <a:t>   </a:t>
            </a:r>
            <a:r>
              <a:rPr lang="zh-CN" altLang="en-US" sz="1400" dirty="0">
                <a:solidFill>
                  <a:srgbClr val="FF3606"/>
                </a:solidFill>
                <a:latin typeface="微软雅黑" panose="020B0703020204020201" pitchFamily="34" charset="-122"/>
                <a:ea typeface="微软雅黑" panose="020B0703020204020201" pitchFamily="34" charset="-122"/>
              </a:rPr>
              <a:t>真</a:t>
            </a:r>
            <a:r>
              <a:rPr lang="zh-CN" altLang="en-US" sz="1400" dirty="0">
                <a:solidFill>
                  <a:srgbClr val="FF3606"/>
                </a:solidFill>
                <a:latin typeface="微软雅黑" panose="020B0703020204020201" pitchFamily="34" charset="-122"/>
                <a:ea typeface="微软雅黑" panose="020B0703020204020201" pitchFamily="34" charset="-122"/>
              </a:rPr>
              <a:t>题</a:t>
            </a:r>
            <a:r>
              <a:rPr lang="zh-CN" altLang="en-US" sz="1400" dirty="0" smtClean="0">
                <a:solidFill>
                  <a:srgbClr val="FF3606"/>
                </a:solidFill>
                <a:latin typeface="微软雅黑" panose="020B0703020204020201" pitchFamily="34" charset="-122"/>
                <a:ea typeface="微软雅黑" panose="020B0703020204020201" pitchFamily="34" charset="-122"/>
              </a:rPr>
              <a:t>解析</a:t>
            </a:r>
            <a:endParaRPr lang="en-US" altLang="zh-CN" sz="1400" dirty="0" smtClean="0">
              <a:solidFill>
                <a:srgbClr val="FF3606"/>
              </a:solidFill>
              <a:latin typeface="微软雅黑" panose="020B0703020204020201" pitchFamily="34" charset="-122"/>
              <a:ea typeface="微软雅黑" panose="020B0703020204020201" pitchFamily="34" charset="-122"/>
            </a:endParaRPr>
          </a:p>
          <a:p>
            <a:pPr>
              <a:lnSpc>
                <a:spcPct val="150000"/>
              </a:lnSpc>
              <a:defRPr/>
            </a:pPr>
            <a:r>
              <a:rPr lang="zh-CN" altLang="en-US" sz="1400" dirty="0" smtClean="0">
                <a:solidFill>
                  <a:srgbClr val="262626"/>
                </a:solidFill>
                <a:latin typeface="微软雅黑" panose="020B0503020204020204" pitchFamily="34" charset="-122"/>
                <a:ea typeface="微软雅黑" panose="020B0503020204020204" pitchFamily="34" charset="-122"/>
              </a:rPr>
              <a:t>蓝桥</a:t>
            </a:r>
            <a:r>
              <a:rPr lang="zh-CN" altLang="en-US" sz="1400" dirty="0">
                <a:solidFill>
                  <a:srgbClr val="262626"/>
                </a:solidFill>
                <a:latin typeface="微软雅黑" panose="020B0503020204020204" pitchFamily="34" charset="-122"/>
                <a:ea typeface="微软雅黑" panose="020B0503020204020204" pitchFamily="34" charset="-122"/>
              </a:rPr>
              <a:t>杯历届真题解析</a:t>
            </a:r>
            <a:r>
              <a:rPr lang="zh-CN" altLang="en-US" sz="1400" dirty="0" smtClean="0">
                <a:solidFill>
                  <a:srgbClr val="262626"/>
                </a:solidFill>
                <a:latin typeface="微软雅黑" panose="020B0503020204020204" pitchFamily="34" charset="-122"/>
                <a:ea typeface="微软雅黑" panose="020B0503020204020204" pitchFamily="34" charset="-122"/>
              </a:rPr>
              <a:t>（</a:t>
            </a:r>
            <a:r>
              <a:rPr lang="en-US" altLang="zh-CN" sz="1400" dirty="0" smtClean="0">
                <a:solidFill>
                  <a:srgbClr val="262626"/>
                </a:solidFill>
                <a:latin typeface="微软雅黑" panose="020B0503020204020204" pitchFamily="34" charset="-122"/>
                <a:ea typeface="微软雅黑" panose="020B0503020204020204" pitchFamily="34" charset="-122"/>
              </a:rPr>
              <a:t>2013-2020</a:t>
            </a:r>
            <a:r>
              <a:rPr lang="zh-CN" altLang="en-US" sz="1400" dirty="0" smtClean="0">
                <a:solidFill>
                  <a:srgbClr val="262626"/>
                </a:solidFill>
                <a:latin typeface="微软雅黑" panose="020B0503020204020204" pitchFamily="34" charset="-122"/>
                <a:ea typeface="微软雅黑" panose="020B0503020204020204" pitchFamily="34" charset="-122"/>
              </a:rPr>
              <a:t>年）</a:t>
            </a:r>
            <a:endParaRPr lang="en-US" altLang="zh-CN" sz="1400" dirty="0" smtClean="0">
              <a:solidFill>
                <a:srgbClr val="262626"/>
              </a:solidFill>
              <a:latin typeface="微软雅黑" panose="020B0503020204020204" pitchFamily="34" charset="-122"/>
              <a:ea typeface="微软雅黑" panose="020B0503020204020204" pitchFamily="34" charset="-122"/>
            </a:endParaRPr>
          </a:p>
          <a:p>
            <a:pPr>
              <a:lnSpc>
                <a:spcPct val="150000"/>
              </a:lnSpc>
              <a:defRPr/>
            </a:pPr>
            <a:r>
              <a:rPr lang="en-US" altLang="zh-CN" sz="1400" dirty="0" smtClean="0">
                <a:solidFill>
                  <a:srgbClr val="FF3606"/>
                </a:solidFill>
                <a:latin typeface="微软雅黑" panose="020B0703020204020201" pitchFamily="34" charset="-122"/>
                <a:ea typeface="微软雅黑" panose="020B0703020204020201" pitchFamily="34" charset="-122"/>
              </a:rPr>
              <a:t>▶</a:t>
            </a:r>
            <a:r>
              <a:rPr lang="zh-CN" altLang="en-US" sz="1400" dirty="0" smtClean="0">
                <a:solidFill>
                  <a:srgbClr val="FF3606"/>
                </a:solidFill>
                <a:latin typeface="微软雅黑" panose="020B0703020204020201" pitchFamily="34" charset="-122"/>
                <a:ea typeface="微软雅黑" panose="020B0703020204020201" pitchFamily="34" charset="-122"/>
              </a:rPr>
              <a:t>   </a:t>
            </a:r>
            <a:r>
              <a:rPr lang="zh-CN" altLang="en-US" sz="1400" dirty="0">
                <a:solidFill>
                  <a:srgbClr val="FF3606"/>
                </a:solidFill>
                <a:latin typeface="微软雅黑" panose="020B0703020204020201" pitchFamily="34" charset="-122"/>
                <a:ea typeface="微软雅黑" panose="020B0703020204020201" pitchFamily="34" charset="-122"/>
              </a:rPr>
              <a:t>核心基础类</a:t>
            </a:r>
            <a:endParaRPr lang="en-US" altLang="zh-CN" sz="1400" dirty="0">
              <a:solidFill>
                <a:srgbClr val="FF3606"/>
              </a:solidFill>
              <a:latin typeface="微软雅黑" panose="020B0703020204020201" pitchFamily="34" charset="-122"/>
              <a:ea typeface="微软雅黑" panose="020B0703020204020201" pitchFamily="34" charset="-122"/>
            </a:endParaRPr>
          </a:p>
          <a:p>
            <a:pPr>
              <a:lnSpc>
                <a:spcPct val="150000"/>
              </a:lnSpc>
              <a:defRPr/>
            </a:pPr>
            <a:r>
              <a:rPr lang="zh-CN" altLang="en-US" sz="1400" dirty="0">
                <a:solidFill>
                  <a:srgbClr val="262626"/>
                </a:solidFill>
                <a:latin typeface="微软雅黑" panose="020B0503020204020204" pitchFamily="34" charset="-122"/>
                <a:ea typeface="微软雅黑" panose="020B0503020204020204" pitchFamily="34" charset="-122"/>
              </a:rPr>
              <a:t>蓝桥杯软件类一战</a:t>
            </a:r>
            <a:r>
              <a:rPr lang="zh-CN" altLang="en-US" sz="1400" dirty="0" smtClean="0">
                <a:solidFill>
                  <a:srgbClr val="262626"/>
                </a:solidFill>
                <a:latin typeface="微软雅黑" panose="020B0503020204020204" pitchFamily="34" charset="-122"/>
                <a:ea typeface="微软雅黑" panose="020B0503020204020204" pitchFamily="34" charset="-122"/>
              </a:rPr>
              <a:t>通关</a:t>
            </a:r>
            <a:endParaRPr lang="en-US" altLang="zh-CN" sz="1400" dirty="0" smtClean="0">
              <a:latin typeface="微软雅黑" panose="020B0503020204020204" pitchFamily="34" charset="-122"/>
              <a:ea typeface="微软雅黑" panose="020B0503020204020204" pitchFamily="34" charset="-122"/>
            </a:endParaRPr>
          </a:p>
          <a:p>
            <a:pPr>
              <a:lnSpc>
                <a:spcPct val="150000"/>
              </a:lnSpc>
              <a:defRPr/>
            </a:pPr>
            <a:r>
              <a:rPr lang="zh-CN" altLang="en-US" sz="1400" dirty="0" smtClean="0">
                <a:latin typeface="微软雅黑" panose="020B0503020204020204" pitchFamily="34" charset="-122"/>
                <a:ea typeface="微软雅黑" panose="020B0503020204020204" pitchFamily="34" charset="-122"/>
              </a:rPr>
              <a:t>数据结构</a:t>
            </a:r>
            <a:r>
              <a:rPr lang="zh-CN" altLang="en-US" sz="1400" dirty="0">
                <a:latin typeface="微软雅黑" panose="020B0503020204020204" pitchFamily="34" charset="-122"/>
                <a:ea typeface="微软雅黑" panose="020B0503020204020204" pitchFamily="34" charset="-122"/>
              </a:rPr>
              <a:t>与算法攻坚</a:t>
            </a:r>
            <a:r>
              <a:rPr lang="zh-CN" altLang="en-US" sz="1400" dirty="0" smtClean="0">
                <a:latin typeface="微软雅黑" panose="020B0503020204020204" pitchFamily="34" charset="-122"/>
                <a:ea typeface="微软雅黑" panose="020B0503020204020204" pitchFamily="34" charset="-122"/>
              </a:rPr>
              <a:t>课</a:t>
            </a:r>
            <a:endParaRPr lang="en-US" altLang="zh-CN" sz="1400" dirty="0" smtClean="0">
              <a:latin typeface="微软雅黑" panose="020B0503020204020204" pitchFamily="34" charset="-122"/>
              <a:ea typeface="微软雅黑" panose="020B0503020204020204" pitchFamily="34" charset="-122"/>
            </a:endParaRPr>
          </a:p>
          <a:p>
            <a:pPr>
              <a:lnSpc>
                <a:spcPct val="150000"/>
              </a:lnSpc>
              <a:defRPr/>
            </a:pPr>
            <a:r>
              <a:rPr lang="zh-CN" altLang="en-US" sz="1400" dirty="0">
                <a:latin typeface="微软雅黑" panose="020B0503020204020204" pitchFamily="34" charset="-122"/>
                <a:ea typeface="微软雅黑" panose="020B0503020204020204" pitchFamily="34" charset="-122"/>
              </a:rPr>
              <a:t>算法</a:t>
            </a:r>
            <a:r>
              <a:rPr lang="zh-CN" altLang="en-US" sz="1400" dirty="0">
                <a:latin typeface="微软雅黑" panose="020B0503020204020204" pitchFamily="34" charset="-122"/>
                <a:ea typeface="微软雅黑" panose="020B0503020204020204" pitchFamily="34" charset="-122"/>
              </a:rPr>
              <a:t>很</a:t>
            </a:r>
            <a:r>
              <a:rPr lang="zh-CN" altLang="en-US" sz="1400" dirty="0" smtClean="0">
                <a:latin typeface="微软雅黑" panose="020B0503020204020204" pitchFamily="34" charset="-122"/>
                <a:ea typeface="微软雅黑" panose="020B0503020204020204" pitchFamily="34" charset="-122"/>
              </a:rPr>
              <a:t>美数据结构</a:t>
            </a:r>
            <a:r>
              <a:rPr lang="zh-CN" altLang="en-US" sz="1400" dirty="0">
                <a:latin typeface="微软雅黑" panose="020B0503020204020204" pitchFamily="34" charset="-122"/>
                <a:ea typeface="微软雅黑" panose="020B0503020204020204" pitchFamily="34" charset="-122"/>
              </a:rPr>
              <a:t>不难</a:t>
            </a:r>
            <a:endParaRPr lang="en-US" altLang="zh-CN" sz="1400" dirty="0">
              <a:latin typeface="微软雅黑" panose="020B0503020204020204" pitchFamily="34" charset="-122"/>
              <a:ea typeface="微软雅黑" panose="020B0503020204020204" pitchFamily="34" charset="-122"/>
            </a:endParaRPr>
          </a:p>
          <a:p>
            <a:pPr>
              <a:lnSpc>
                <a:spcPct val="150000"/>
              </a:lnSpc>
              <a:defRPr/>
            </a:pPr>
            <a:r>
              <a:rPr lang="en-US" altLang="zh-CN" sz="1400" dirty="0" smtClean="0">
                <a:solidFill>
                  <a:srgbClr val="FF3606"/>
                </a:solidFill>
                <a:latin typeface="微软雅黑" panose="020B0703020204020201" pitchFamily="34" charset="-122"/>
                <a:ea typeface="微软雅黑" panose="020B0703020204020201" pitchFamily="34" charset="-122"/>
              </a:rPr>
              <a:t>▶   </a:t>
            </a:r>
            <a:r>
              <a:rPr lang="zh-CN" altLang="en-US" sz="1400" dirty="0" smtClean="0">
                <a:solidFill>
                  <a:srgbClr val="FF3606"/>
                </a:solidFill>
                <a:latin typeface="微软雅黑" panose="020B0703020204020201" pitchFamily="34" charset="-122"/>
                <a:ea typeface="微软雅黑" panose="020B0703020204020201" pitchFamily="34" charset="-122"/>
              </a:rPr>
              <a:t>进阶类</a:t>
            </a:r>
            <a:endParaRPr lang="en-US" altLang="zh-CN" sz="1400" dirty="0">
              <a:solidFill>
                <a:srgbClr val="FF3606"/>
              </a:solidFill>
              <a:latin typeface="微软雅黑" panose="020B0703020204020201" pitchFamily="34" charset="-122"/>
              <a:ea typeface="微软雅黑" panose="020B0703020204020201" pitchFamily="34" charset="-122"/>
            </a:endParaRPr>
          </a:p>
          <a:p>
            <a:pPr>
              <a:lnSpc>
                <a:spcPct val="150000"/>
              </a:lnSpc>
              <a:defRPr/>
            </a:pPr>
            <a:r>
              <a:rPr lang="zh-CN" altLang="en-US" sz="1400" dirty="0">
                <a:latin typeface="微软雅黑" panose="020B0503020204020204" pitchFamily="34" charset="-122"/>
                <a:ea typeface="微软雅黑" panose="020B0503020204020204" pitchFamily="34" charset="-122"/>
              </a:rPr>
              <a:t>经典算法模板解析课</a:t>
            </a:r>
          </a:p>
          <a:p>
            <a:pPr>
              <a:lnSpc>
                <a:spcPct val="150000"/>
              </a:lnSpc>
              <a:defRPr/>
            </a:pPr>
            <a:r>
              <a:rPr lang="zh-CN" altLang="en-US" sz="1400" dirty="0">
                <a:latin typeface="微软雅黑" panose="020B0503020204020204" pitchFamily="34" charset="-122"/>
                <a:ea typeface="微软雅黑" panose="020B0503020204020204" pitchFamily="34" charset="-122"/>
              </a:rPr>
              <a:t>从算法入门到蓝桥杯与 </a:t>
            </a:r>
            <a:r>
              <a:rPr lang="en-US" altLang="zh-CN" sz="1400" dirty="0">
                <a:latin typeface="微软雅黑" panose="020B0503020204020204" pitchFamily="34" charset="-122"/>
                <a:ea typeface="微软雅黑" panose="020B0503020204020204" pitchFamily="34" charset="-122"/>
              </a:rPr>
              <a:t>ACM </a:t>
            </a:r>
            <a:r>
              <a:rPr lang="zh-CN" altLang="en-US" sz="1400" dirty="0">
                <a:latin typeface="微软雅黑" panose="020B0503020204020204" pitchFamily="34" charset="-122"/>
                <a:ea typeface="微软雅黑" panose="020B0503020204020204" pitchFamily="34" charset="-122"/>
              </a:rPr>
              <a:t>竞赛</a:t>
            </a:r>
          </a:p>
          <a:p>
            <a:pPr>
              <a:lnSpc>
                <a:spcPct val="150000"/>
              </a:lnSpc>
              <a:defRPr/>
            </a:pP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515" y="3390037"/>
            <a:ext cx="6682974" cy="2788537"/>
          </a:xfrm>
          <a:prstGeom prst="rect">
            <a:avLst/>
          </a:prstGeom>
        </p:spPr>
      </p:pic>
      <p:sp>
        <p:nvSpPr>
          <p:cNvPr id="5" name="文本框 4"/>
          <p:cNvSpPr txBox="1"/>
          <p:nvPr/>
        </p:nvSpPr>
        <p:spPr>
          <a:xfrm>
            <a:off x="610484" y="1399058"/>
            <a:ext cx="1056700" cy="353943"/>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学习资源</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10484" y="4875427"/>
            <a:ext cx="1858396" cy="465531"/>
          </a:xfrm>
          <a:prstGeom prst="rect">
            <a:avLst/>
          </a:prstGeom>
          <a:solidFill>
            <a:srgbClr val="006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0484" y="4943276"/>
            <a:ext cx="1056700" cy="353943"/>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真</a:t>
            </a:r>
            <a:r>
              <a:rPr lang="zh-CN" altLang="en-US" b="1" dirty="0" smtClean="0">
                <a:solidFill>
                  <a:schemeClr val="bg1"/>
                </a:solidFill>
                <a:latin typeface="微软雅黑" panose="020B0503020204020204" pitchFamily="34" charset="-122"/>
                <a:ea typeface="微软雅黑" panose="020B0503020204020204" pitchFamily="34" charset="-122"/>
              </a:rPr>
              <a:t>题练习</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10484" y="5349985"/>
            <a:ext cx="5759450" cy="700576"/>
          </a:xfrm>
          <a:prstGeom prst="rect">
            <a:avLst/>
          </a:prstGeom>
        </p:spPr>
        <p:txBody>
          <a:bodyPr>
            <a:spAutoFit/>
          </a:bodyPr>
          <a:lstStyle/>
          <a:p>
            <a:pPr>
              <a:lnSpc>
                <a:spcPct val="150000"/>
              </a:lnSpc>
              <a:defRPr/>
            </a:pPr>
            <a:r>
              <a:rPr lang="zh-CN" altLang="en-US" sz="1400" dirty="0">
                <a:latin typeface="微软雅黑" panose="020B0503020204020204" pitchFamily="34" charset="-122"/>
                <a:ea typeface="微软雅黑" panose="020B0503020204020204" pitchFamily="34" charset="-122"/>
              </a:rPr>
              <a:t>历届真题</a:t>
            </a:r>
            <a:endParaRPr lang="en-US" altLang="zh-CN" sz="1400" dirty="0">
              <a:latin typeface="微软雅黑" panose="020B0503020204020204" pitchFamily="34" charset="-122"/>
              <a:ea typeface="微软雅黑" panose="020B0503020204020204" pitchFamily="34" charset="-122"/>
            </a:endParaRPr>
          </a:p>
          <a:p>
            <a:pPr>
              <a:lnSpc>
                <a:spcPct val="150000"/>
              </a:lnSpc>
              <a:defRPr/>
            </a:pPr>
            <a:r>
              <a:rPr lang="zh-CN" altLang="en-US" sz="1400" dirty="0">
                <a:latin typeface="微软雅黑" panose="020B0503020204020204" pitchFamily="34" charset="-122"/>
                <a:ea typeface="微软雅黑" panose="020B0503020204020204" pitchFamily="34" charset="-122"/>
              </a:rPr>
              <a:t>可按照届数、知识点、难度筛选</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22325" y="388620"/>
            <a:ext cx="3681591" cy="776605"/>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30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致正在学编程的你</a:t>
            </a:r>
          </a:p>
        </p:txBody>
      </p:sp>
      <p:sp>
        <p:nvSpPr>
          <p:cNvPr id="36" name="圆角矩形 35"/>
          <p:cNvSpPr/>
          <p:nvPr/>
        </p:nvSpPr>
        <p:spPr>
          <a:xfrm>
            <a:off x="786130" y="578336"/>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Rectangle 2"/>
          <p:cNvSpPr txBox="1"/>
          <p:nvPr/>
        </p:nvSpPr>
        <p:spPr>
          <a:xfrm>
            <a:off x="1278084" y="2252338"/>
            <a:ext cx="4482953" cy="3839217"/>
          </a:xfrm>
          <a:prstGeom prst="rect">
            <a:avLst/>
          </a:prstGeom>
        </p:spPr>
        <p:txBody>
          <a:bodyPr vert="horz" wrap="square" lIns="86402" tIns="43201" rIns="86402" bIns="43201" anchor="t" anchorCtr="0"/>
          <a:lstStyle>
            <a:lvl1pPr marL="215900" indent="-215900" algn="l" defTabSz="863600" rtl="0" eaLnBrk="1" latinLnBrk="0" hangingPunct="1">
              <a:lnSpc>
                <a:spcPct val="90000"/>
              </a:lnSpc>
              <a:spcBef>
                <a:spcPts val="945"/>
              </a:spcBef>
              <a:buFont typeface="Arial" panose="020B0604020202090204" pitchFamily="34" charset="0"/>
              <a:buChar char="•"/>
              <a:defRPr sz="2600" kern="1200">
                <a:solidFill>
                  <a:schemeClr val="tx1"/>
                </a:solidFill>
                <a:latin typeface="+mn-lt"/>
                <a:ea typeface="+mn-ea"/>
                <a:cs typeface="+mn-cs"/>
              </a:defRPr>
            </a:lvl1pPr>
            <a:lvl2pPr marL="648335" indent="-215900" algn="l" defTabSz="863600" rtl="0" eaLnBrk="1" latinLnBrk="0" hangingPunct="1">
              <a:lnSpc>
                <a:spcPct val="90000"/>
              </a:lnSpc>
              <a:spcBef>
                <a:spcPts val="470"/>
              </a:spcBef>
              <a:buFont typeface="Arial" panose="020B0604020202090204" pitchFamily="34" charset="0"/>
              <a:buChar char="•"/>
              <a:defRPr sz="2300" kern="1200">
                <a:solidFill>
                  <a:schemeClr val="tx1"/>
                </a:solidFill>
                <a:latin typeface="+mn-lt"/>
                <a:ea typeface="+mn-ea"/>
                <a:cs typeface="+mn-cs"/>
              </a:defRPr>
            </a:lvl2pPr>
            <a:lvl3pPr marL="1080135" indent="-215900" algn="l" defTabSz="863600" rtl="0" eaLnBrk="1" latinLnBrk="0" hangingPunct="1">
              <a:lnSpc>
                <a:spcPct val="90000"/>
              </a:lnSpc>
              <a:spcBef>
                <a:spcPts val="470"/>
              </a:spcBef>
              <a:buFont typeface="Arial" panose="020B0604020202090204" pitchFamily="34" charset="0"/>
              <a:buChar char="•"/>
              <a:defRPr sz="1900" kern="1200">
                <a:solidFill>
                  <a:schemeClr val="tx1"/>
                </a:solidFill>
                <a:latin typeface="+mn-lt"/>
                <a:ea typeface="+mn-ea"/>
                <a:cs typeface="+mn-cs"/>
              </a:defRPr>
            </a:lvl3pPr>
            <a:lvl4pPr marL="151193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4pPr>
            <a:lvl5pPr marL="19443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5pPr>
            <a:lvl6pPr marL="23761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6pPr>
            <a:lvl7pPr marL="28086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7pPr>
            <a:lvl8pPr marL="32404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8pPr>
            <a:lvl9pPr marL="36722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9pPr>
          </a:lstStyle>
          <a:p>
            <a:pPr marL="0">
              <a:lnSpc>
                <a:spcPct val="150000"/>
              </a:lnSpc>
              <a:buFont typeface="Arial" panose="020B0604020202090204" pitchFamily="34" charset="0"/>
              <a:buNone/>
            </a:pPr>
            <a:r>
              <a:rPr lang="zh-CN" altLang="en-US" sz="1700" dirty="0">
                <a:latin typeface="微软雅黑" charset="0"/>
                <a:ea typeface="微软雅黑" charset="0"/>
                <a:cs typeface="微软雅黑" charset="0"/>
              </a:rPr>
              <a:t>作家格拉德威尔在《异类》一书中指出：“人们眼中的天才之所以卓越非凡，并非天资超人一等，而是付出了持续不断的努力。1万小时的锤炼是任何人从平凡变成世界级大师的必要条件。”</a:t>
            </a:r>
          </a:p>
          <a:p>
            <a:pPr marL="0">
              <a:lnSpc>
                <a:spcPct val="150000"/>
              </a:lnSpc>
              <a:buFont typeface="Arial" panose="020B0604020202090204" pitchFamily="34" charset="0"/>
              <a:buNone/>
            </a:pPr>
            <a:r>
              <a:rPr lang="zh-CN" altLang="en-US" sz="1700" dirty="0">
                <a:latin typeface="微软雅黑" charset="0"/>
                <a:ea typeface="微软雅黑" charset="0"/>
                <a:cs typeface="微软雅黑" charset="0"/>
              </a:rPr>
              <a:t>一万小时定律：要成为某个领域的专家，需要10000小时，按比例计算就是：如果每天工作八个小时，一周工作五天，那么成为一个领域的专家至少需要五年。</a:t>
            </a:r>
          </a:p>
        </p:txBody>
      </p:sp>
      <p:sp>
        <p:nvSpPr>
          <p:cNvPr id="8" name="Text Box 4"/>
          <p:cNvSpPr txBox="1">
            <a:spLocks noChangeArrowheads="1"/>
          </p:cNvSpPr>
          <p:nvPr/>
        </p:nvSpPr>
        <p:spPr bwMode="auto">
          <a:xfrm>
            <a:off x="2082334" y="1452084"/>
            <a:ext cx="2520315" cy="43624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041" tIns="44221" rIns="85041" bIns="44221">
            <a:spAutoFit/>
          </a:bodyPr>
          <a:lstStyle/>
          <a:p>
            <a:pPr marR="0" algn="ctr" defTabSz="914400">
              <a:spcBef>
                <a:spcPct val="50000"/>
              </a:spcBef>
              <a:buClrTx/>
              <a:buSzTx/>
              <a:buFontTx/>
              <a:defRPr/>
            </a:pPr>
            <a:r>
              <a:rPr kumimoji="0" lang="zh-CN" altLang="en-US" sz="2270" b="1" kern="1200" cap="none" spc="0" normalizeH="0" baseline="0" dirty="0">
                <a:solidFill>
                  <a:srgbClr val="2E75B6"/>
                </a:solidFill>
                <a:latin typeface="微软雅黑" panose="020B0703020204020201" pitchFamily="34" charset="-122"/>
                <a:ea typeface="微软雅黑" panose="020B0703020204020201" pitchFamily="34" charset="-122"/>
                <a:cs typeface="+mn-cs"/>
              </a:rPr>
              <a:t>一万小时定律</a:t>
            </a:r>
          </a:p>
        </p:txBody>
      </p:sp>
      <p:sp>
        <p:nvSpPr>
          <p:cNvPr id="9" name="文本框 8"/>
          <p:cNvSpPr txBox="1"/>
          <p:nvPr/>
        </p:nvSpPr>
        <p:spPr>
          <a:xfrm>
            <a:off x="6396309" y="2252338"/>
            <a:ext cx="4752954" cy="2557560"/>
          </a:xfrm>
          <a:prstGeom prst="rect">
            <a:avLst/>
          </a:prstGeom>
          <a:noFill/>
        </p:spPr>
        <p:txBody>
          <a:bodyPr wrap="square" rtlCol="0" anchor="t">
            <a:spAutoFit/>
          </a:bodyPr>
          <a:lstStyle/>
          <a:p>
            <a:pPr marR="0" indent="0" algn="l" defTabSz="914400" rtl="0" eaLnBrk="1" fontAlgn="base" latinLnBrk="0" hangingPunct="1">
              <a:lnSpc>
                <a:spcPct val="150000"/>
              </a:lnSpc>
              <a:spcBef>
                <a:spcPct val="20000"/>
              </a:spcBef>
              <a:spcAft>
                <a:spcPct val="0"/>
              </a:spcAft>
              <a:buClrTx/>
              <a:buSzTx/>
              <a:buFont typeface="Wingdings" panose="05000000000000000000" pitchFamily="2" charset="2"/>
              <a:buNone/>
            </a:pPr>
            <a:r>
              <a:rPr lang="zh-CN" altLang="en-US" dirty="0">
                <a:latin typeface="微软雅黑" charset="0"/>
                <a:ea typeface="微软雅黑" charset="0"/>
                <a:cs typeface="微软雅黑" charset="0"/>
                <a:sym typeface="+mn-ea"/>
              </a:rPr>
              <a:t>一个人要成为编程大牛，需要十万行代码经验</a:t>
            </a:r>
            <a:endParaRPr kumimoji="0" lang="zh-CN" altLang="en-US" i="0" u="none" strike="noStrike" cap="none" spc="0" normalizeH="0" baseline="0" noProof="1">
              <a:latin typeface="微软雅黑" charset="0"/>
              <a:ea typeface="微软雅黑" charset="0"/>
              <a:cs typeface="微软雅黑" charset="0"/>
            </a:endParaRPr>
          </a:p>
          <a:p>
            <a:pPr marR="0" indent="0" algn="l" defTabSz="914400" rtl="0" eaLnBrk="1" fontAlgn="base" latinLnBrk="0" hangingPunct="1">
              <a:lnSpc>
                <a:spcPct val="150000"/>
              </a:lnSpc>
              <a:spcBef>
                <a:spcPct val="20000"/>
              </a:spcBef>
              <a:spcAft>
                <a:spcPct val="0"/>
              </a:spcAft>
              <a:buClrTx/>
              <a:buSzTx/>
              <a:buFont typeface="Wingdings" panose="05000000000000000000" pitchFamily="2" charset="2"/>
              <a:buNone/>
            </a:pPr>
            <a:r>
              <a:rPr lang="zh-CN" altLang="en-US" dirty="0">
                <a:latin typeface="微软雅黑" charset="0"/>
                <a:ea typeface="微软雅黑" charset="0"/>
                <a:cs typeface="微软雅黑" charset="0"/>
                <a:sym typeface="+mn-ea"/>
              </a:rPr>
              <a:t>如果十万行代码，每天需要编写多少行代码？</a:t>
            </a:r>
            <a:endParaRPr kumimoji="0" lang="zh-CN" altLang="en-US" i="0" u="none" strike="noStrike" cap="none" spc="0" normalizeH="0" baseline="0" noProof="1">
              <a:latin typeface="微软雅黑" charset="0"/>
              <a:ea typeface="微软雅黑" charset="0"/>
              <a:cs typeface="微软雅黑" charset="0"/>
            </a:endParaRPr>
          </a:p>
          <a:p>
            <a:pPr marL="0" marR="0" indent="0" algn="l" defTabSz="914400" rtl="0" eaLnBrk="1" fontAlgn="base" latinLnBrk="0" hangingPunct="1">
              <a:lnSpc>
                <a:spcPct val="150000"/>
              </a:lnSpc>
              <a:spcBef>
                <a:spcPct val="20000"/>
              </a:spcBef>
              <a:spcAft>
                <a:spcPct val="0"/>
              </a:spcAft>
              <a:buClrTx/>
              <a:buSzTx/>
              <a:buFont typeface="Wingdings" panose="05000000000000000000" pitchFamily="2" charset="2"/>
              <a:buNone/>
            </a:pPr>
            <a:r>
              <a:rPr lang="zh-CN" altLang="en-US" dirty="0">
                <a:latin typeface="微软雅黑" charset="0"/>
                <a:ea typeface="微软雅黑" charset="0"/>
                <a:cs typeface="微软雅黑" charset="0"/>
                <a:sym typeface="+mn-ea"/>
              </a:rPr>
              <a:t>day=100000/4（年）/10（月）/4（星期）/6（天）=104行</a:t>
            </a:r>
            <a:endParaRPr kumimoji="0" lang="zh-CN" altLang="en-US" i="0" u="none" strike="noStrike" cap="none" spc="0" normalizeH="0" baseline="0" noProof="1">
              <a:latin typeface="微软雅黑" charset="0"/>
              <a:ea typeface="微软雅黑" charset="0"/>
              <a:cs typeface="微软雅黑" charset="0"/>
            </a:endParaRPr>
          </a:p>
          <a:p>
            <a:pPr marL="0" marR="0" indent="0" algn="l" defTabSz="914400" rtl="0" eaLnBrk="1" fontAlgn="base" latinLnBrk="0" hangingPunct="1">
              <a:lnSpc>
                <a:spcPct val="150000"/>
              </a:lnSpc>
              <a:spcBef>
                <a:spcPct val="20000"/>
              </a:spcBef>
              <a:spcAft>
                <a:spcPct val="0"/>
              </a:spcAft>
              <a:buClrTx/>
              <a:buSzTx/>
              <a:buFont typeface="Wingdings" panose="05000000000000000000" pitchFamily="2" charset="2"/>
              <a:buNone/>
            </a:pPr>
            <a:r>
              <a:rPr lang="zh-CN" altLang="en-US" dirty="0">
                <a:latin typeface="微软雅黑" charset="0"/>
                <a:ea typeface="微软雅黑" charset="0"/>
                <a:cs typeface="微软雅黑" charset="0"/>
                <a:sym typeface="+mn-ea"/>
              </a:rPr>
              <a:t>建议：无论每天多忙，都留半小时编写100行左右代码，周末抽一天（至少10小时）编写代码。</a:t>
            </a:r>
            <a:endParaRPr lang="zh-CN" altLang="en-US" dirty="0">
              <a:latin typeface="微软雅黑" charset="0"/>
              <a:ea typeface="微软雅黑" charset="0"/>
              <a:cs typeface="微软雅黑" charset="0"/>
            </a:endParaRPr>
          </a:p>
        </p:txBody>
      </p:sp>
      <p:sp>
        <p:nvSpPr>
          <p:cNvPr id="10" name="Text Box 4"/>
          <p:cNvSpPr txBox="1">
            <a:spLocks noChangeArrowheads="1"/>
          </p:cNvSpPr>
          <p:nvPr/>
        </p:nvSpPr>
        <p:spPr bwMode="auto">
          <a:xfrm>
            <a:off x="6076486" y="1452084"/>
            <a:ext cx="4167505" cy="43624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041" tIns="44221" rIns="85041" bIns="44221">
            <a:spAutoFit/>
          </a:bodyPr>
          <a:lstStyle/>
          <a:p>
            <a:pPr marR="0" algn="ctr" defTabSz="914400">
              <a:spcBef>
                <a:spcPct val="50000"/>
              </a:spcBef>
              <a:buClrTx/>
              <a:buSzTx/>
              <a:buFontTx/>
              <a:defRPr/>
            </a:pPr>
            <a:r>
              <a:rPr kumimoji="0" lang="zh-CN" altLang="en-US" sz="2270" b="1" kern="1200" cap="none" spc="0" normalizeH="0" baseline="0" dirty="0">
                <a:solidFill>
                  <a:srgbClr val="2E75B6"/>
                </a:solidFill>
                <a:latin typeface="微软雅黑" panose="020B0703020204020201" pitchFamily="34" charset="-122"/>
                <a:ea typeface="微软雅黑" panose="020B0703020204020201" pitchFamily="34" charset="-122"/>
                <a:cs typeface="+mn-cs"/>
              </a:rPr>
              <a:t>十万代码定律</a:t>
            </a:r>
          </a:p>
        </p:txBody>
      </p:sp>
      <p:cxnSp>
        <p:nvCxnSpPr>
          <p:cNvPr id="11" name="直接连接符 4"/>
          <p:cNvCxnSpPr/>
          <p:nvPr/>
        </p:nvCxnSpPr>
        <p:spPr>
          <a:xfrm>
            <a:off x="5939643" y="2252338"/>
            <a:ext cx="0" cy="3777490"/>
          </a:xfrm>
          <a:prstGeom prst="line">
            <a:avLst/>
          </a:prstGeom>
          <a:ln w="22225">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41" y="2182813"/>
            <a:ext cx="3771900" cy="3771900"/>
          </a:xfrm>
          <a:prstGeom prst="rect">
            <a:avLst/>
          </a:prstGeom>
        </p:spPr>
      </p:pic>
      <p:sp>
        <p:nvSpPr>
          <p:cNvPr id="3" name="矩形 2"/>
          <p:cNvSpPr/>
          <p:nvPr/>
        </p:nvSpPr>
        <p:spPr>
          <a:xfrm>
            <a:off x="1907177" y="881091"/>
            <a:ext cx="7216912" cy="461665"/>
          </a:xfrm>
          <a:prstGeom prst="rect">
            <a:avLst/>
          </a:prstGeom>
        </p:spPr>
        <p:txBody>
          <a:bodyPr wrap="square">
            <a:spAutoFit/>
          </a:bodyPr>
          <a:lstStyle/>
          <a:p>
            <a:r>
              <a:rPr lang="zh-CN" altLang="en-US" sz="2400" b="1" dirty="0" smtClean="0">
                <a:latin typeface="微软雅黑" charset="0"/>
                <a:ea typeface="微软雅黑" charset="0"/>
                <a:cs typeface="微软雅黑" charset="0"/>
              </a:rPr>
              <a:t>扫描二维码</a:t>
            </a:r>
            <a:r>
              <a:rPr lang="zh-CN" altLang="en-US" sz="2400" b="1" dirty="0" smtClean="0">
                <a:latin typeface="微软雅黑" charset="0"/>
                <a:ea typeface="微软雅黑" charset="0"/>
                <a:cs typeface="微软雅黑" charset="0"/>
              </a:rPr>
              <a:t>，</a:t>
            </a:r>
            <a:r>
              <a:rPr lang="zh-CN" altLang="en-US" sz="2400" b="1" dirty="0" smtClean="0">
                <a:solidFill>
                  <a:srgbClr val="FF0000"/>
                </a:solidFill>
                <a:latin typeface="微软雅黑" charset="0"/>
                <a:ea typeface="微软雅黑" charset="0"/>
                <a:cs typeface="微软雅黑" charset="0"/>
              </a:rPr>
              <a:t>免费</a:t>
            </a:r>
            <a:r>
              <a:rPr lang="zh-CN" altLang="en-US" sz="2400" b="1" dirty="0" smtClean="0">
                <a:latin typeface="微软雅黑" charset="0"/>
                <a:ea typeface="微软雅黑" charset="0"/>
                <a:cs typeface="微软雅黑" charset="0"/>
              </a:rPr>
              <a:t>领取</a:t>
            </a:r>
            <a:r>
              <a:rPr lang="zh-CN" altLang="en-US" sz="2400" b="1" dirty="0" smtClean="0">
                <a:latin typeface="微软雅黑" charset="0"/>
                <a:ea typeface="微软雅黑" charset="0"/>
                <a:cs typeface="微软雅黑" charset="0"/>
              </a:rPr>
              <a:t>第十三届蓝桥杯</a:t>
            </a:r>
            <a:r>
              <a:rPr lang="zh-CN" altLang="en-US" sz="2400" b="1" dirty="0" smtClean="0">
                <a:solidFill>
                  <a:srgbClr val="FF0000"/>
                </a:solidFill>
                <a:latin typeface="微软雅黑" charset="0"/>
                <a:ea typeface="微软雅黑" charset="0"/>
                <a:cs typeface="微软雅黑" charset="0"/>
              </a:rPr>
              <a:t>备赛大礼包</a:t>
            </a:r>
            <a:endParaRPr lang="zh-CN" altLang="en-US" sz="2400" b="1" dirty="0">
              <a:solidFill>
                <a:srgbClr val="FF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4093912825"/>
              </p:ext>
            </p:extLst>
          </p:nvPr>
        </p:nvGraphicFramePr>
        <p:xfrm>
          <a:off x="600889" y="1687740"/>
          <a:ext cx="5499465" cy="4496903"/>
        </p:xfrm>
        <a:graphic>
          <a:graphicData uri="http://schemas.openxmlformats.org/drawingml/2006/table">
            <a:tbl>
              <a:tblPr firstRow="1" firstCol="1" bandRow="1">
                <a:tableStyleId>{5C22544A-7EE6-4342-B048-85BDC9FD1C3A}</a:tableStyleId>
              </a:tblPr>
              <a:tblGrid>
                <a:gridCol w="1015528">
                  <a:extLst>
                    <a:ext uri="{9D8B030D-6E8A-4147-A177-3AD203B41FA5}">
                      <a16:colId xmlns:a16="http://schemas.microsoft.com/office/drawing/2014/main" val="1527950249"/>
                    </a:ext>
                  </a:extLst>
                </a:gridCol>
                <a:gridCol w="1968558">
                  <a:extLst>
                    <a:ext uri="{9D8B030D-6E8A-4147-A177-3AD203B41FA5}">
                      <a16:colId xmlns:a16="http://schemas.microsoft.com/office/drawing/2014/main" val="1958724619"/>
                    </a:ext>
                  </a:extLst>
                </a:gridCol>
                <a:gridCol w="2515379">
                  <a:extLst>
                    <a:ext uri="{9D8B030D-6E8A-4147-A177-3AD203B41FA5}">
                      <a16:colId xmlns:a16="http://schemas.microsoft.com/office/drawing/2014/main" val="2631305526"/>
                    </a:ext>
                  </a:extLst>
                </a:gridCol>
              </a:tblGrid>
              <a:tr h="521198">
                <a:tc>
                  <a:txBody>
                    <a:bodyPr/>
                    <a:lstStyle/>
                    <a:p>
                      <a:pPr algn="ctr">
                        <a:spcAft>
                          <a:spcPts val="0"/>
                        </a:spcAft>
                      </a:pPr>
                      <a:r>
                        <a:rPr lang="zh-CN" sz="1600" kern="0" dirty="0">
                          <a:effectLst/>
                          <a:latin typeface="微软雅黑" panose="020B0503020204020204" pitchFamily="34" charset="-122"/>
                          <a:ea typeface="微软雅黑" panose="020B0503020204020204" pitchFamily="34" charset="-122"/>
                        </a:rPr>
                        <a:t>组别</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6990" marR="16990" marT="0" marB="0" anchor="ctr"/>
                </a:tc>
                <a:tc gridSpan="2">
                  <a:txBody>
                    <a:bodyPr/>
                    <a:lstStyle/>
                    <a:p>
                      <a:pPr algn="ctr">
                        <a:spcAft>
                          <a:spcPts val="0"/>
                        </a:spcAft>
                      </a:pPr>
                      <a:r>
                        <a:rPr lang="zh-CN" altLang="en-US" sz="1600" kern="0" dirty="0" smtClean="0">
                          <a:effectLst/>
                          <a:latin typeface="微软雅黑" panose="020B0503020204020204" pitchFamily="34" charset="-122"/>
                          <a:ea typeface="微软雅黑" panose="020B0503020204020204" pitchFamily="34" charset="-122"/>
                        </a:rPr>
                        <a:t>备赛大礼包</a:t>
                      </a:r>
                      <a:r>
                        <a:rPr lang="zh-CN" sz="1600" kern="0" dirty="0" smtClean="0">
                          <a:effectLst/>
                          <a:latin typeface="微软雅黑" panose="020B0503020204020204" pitchFamily="34" charset="-122"/>
                          <a:ea typeface="微软雅黑" panose="020B0503020204020204" pitchFamily="34" charset="-122"/>
                        </a:rPr>
                        <a:t>课程</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6990" marR="16990" marT="0" marB="0" anchor="ctr"/>
                </a:tc>
                <a:tc hMerge="1">
                  <a:txBody>
                    <a:bodyPr/>
                    <a:lstStyle/>
                    <a:p>
                      <a:endParaRPr lang="zh-CN" altLang="en-US"/>
                    </a:p>
                  </a:txBody>
                  <a:tcPr/>
                </a:tc>
                <a:extLst>
                  <a:ext uri="{0D108BD9-81ED-4DB2-BD59-A6C34878D82A}">
                    <a16:rowId xmlns:a16="http://schemas.microsoft.com/office/drawing/2014/main" val="740096788"/>
                  </a:ext>
                </a:extLst>
              </a:tr>
              <a:tr h="339804">
                <a:tc rowSpan="5">
                  <a:txBody>
                    <a:bodyPr/>
                    <a:lstStyle/>
                    <a:p>
                      <a:pPr algn="ctr">
                        <a:spcAft>
                          <a:spcPts val="0"/>
                        </a:spcAft>
                      </a:pPr>
                      <a:r>
                        <a:rPr lang="en-US" sz="1050" kern="0" dirty="0">
                          <a:effectLst/>
                        </a:rPr>
                        <a:t>C/C++</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rowSpan="3">
                  <a:txBody>
                    <a:bodyPr/>
                    <a:lstStyle/>
                    <a:p>
                      <a:pPr algn="ctr">
                        <a:spcAft>
                          <a:spcPts val="0"/>
                        </a:spcAft>
                      </a:pPr>
                      <a:r>
                        <a:rPr lang="zh-CN" sz="1050" kern="0" dirty="0">
                          <a:solidFill>
                            <a:schemeClr val="tx1"/>
                          </a:solidFill>
                          <a:effectLst/>
                        </a:rPr>
                        <a:t>蓝桥杯历届省赛真题解析</a:t>
                      </a:r>
                      <a:r>
                        <a:rPr lang="en-US" sz="1050" kern="0" dirty="0">
                          <a:solidFill>
                            <a:schemeClr val="tx1"/>
                          </a:solidFill>
                          <a:effectLst/>
                        </a:rPr>
                        <a:t/>
                      </a:r>
                      <a:br>
                        <a:rPr lang="en-US" sz="1050" kern="0" dirty="0">
                          <a:solidFill>
                            <a:schemeClr val="tx1"/>
                          </a:solidFill>
                          <a:effectLst/>
                        </a:rPr>
                      </a:br>
                      <a:r>
                        <a:rPr lang="zh-CN" sz="1050" kern="0" dirty="0">
                          <a:solidFill>
                            <a:schemeClr val="tx1"/>
                          </a:solidFill>
                          <a:effectLst/>
                        </a:rPr>
                        <a:t>（</a:t>
                      </a:r>
                      <a:r>
                        <a:rPr lang="en-US" sz="1050" kern="0" dirty="0">
                          <a:solidFill>
                            <a:schemeClr val="tx1"/>
                          </a:solidFill>
                          <a:effectLst/>
                        </a:rPr>
                        <a:t>2013-2018</a:t>
                      </a:r>
                      <a:r>
                        <a:rPr lang="zh-CN" sz="1050" kern="0" dirty="0">
                          <a:solidFill>
                            <a:schemeClr val="tx1"/>
                          </a:solidFill>
                          <a:effectLst/>
                        </a:rPr>
                        <a: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en-US" sz="1050" kern="0">
                          <a:effectLst/>
                        </a:rPr>
                        <a:t>C/C++</a:t>
                      </a:r>
                      <a:r>
                        <a:rPr lang="zh-CN" sz="1050" kern="0">
                          <a:effectLst/>
                        </a:rPr>
                        <a:t>大学</a:t>
                      </a:r>
                      <a:r>
                        <a:rPr lang="en-US" sz="1050" kern="0">
                          <a:effectLst/>
                        </a:rPr>
                        <a:t>A</a:t>
                      </a:r>
                      <a:r>
                        <a:rPr lang="zh-CN" sz="1050" kern="0">
                          <a:effectLst/>
                        </a:rPr>
                        <a:t>组：</a:t>
                      </a:r>
                      <a:r>
                        <a:rPr lang="en-US" sz="1050" kern="0">
                          <a:effectLst/>
                        </a:rPr>
                        <a:t>https://www.lanqiao.cn/courses/2734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1288383262"/>
                  </a:ext>
                </a:extLst>
              </a:tr>
              <a:tr h="339804">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050" kern="0">
                          <a:effectLst/>
                        </a:rPr>
                        <a:t>C/C++</a:t>
                      </a:r>
                      <a:r>
                        <a:rPr lang="zh-CN" sz="1050" kern="0">
                          <a:effectLst/>
                        </a:rPr>
                        <a:t>大学</a:t>
                      </a:r>
                      <a:r>
                        <a:rPr lang="en-US" sz="1050" kern="0">
                          <a:effectLst/>
                        </a:rPr>
                        <a:t>B</a:t>
                      </a:r>
                      <a:r>
                        <a:rPr lang="zh-CN" sz="1050" kern="0">
                          <a:effectLst/>
                        </a:rPr>
                        <a:t>组：</a:t>
                      </a:r>
                      <a:r>
                        <a:rPr lang="en-US" sz="1050" kern="0">
                          <a:effectLst/>
                        </a:rPr>
                        <a:t>https://www.lanqiao.cn/courses/2738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1264467103"/>
                  </a:ext>
                </a:extLst>
              </a:tr>
              <a:tr h="373784">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050" kern="0">
                          <a:effectLst/>
                        </a:rPr>
                        <a:t>C/C++</a:t>
                      </a:r>
                      <a:r>
                        <a:rPr lang="zh-CN" sz="1050" kern="0">
                          <a:effectLst/>
                        </a:rPr>
                        <a:t>大学</a:t>
                      </a:r>
                      <a:r>
                        <a:rPr lang="en-US" sz="1050" kern="0">
                          <a:effectLst/>
                        </a:rPr>
                        <a:t>C </a:t>
                      </a:r>
                      <a:r>
                        <a:rPr lang="zh-CN" sz="1050" kern="0">
                          <a:effectLst/>
                        </a:rPr>
                        <a:t>组：</a:t>
                      </a:r>
                      <a:r>
                        <a:rPr lang="en-US" sz="1050" kern="0">
                          <a:effectLst/>
                        </a:rPr>
                        <a:t>https://www.lanqiao.cn/courses/2735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2003505653"/>
                  </a:ext>
                </a:extLst>
              </a:tr>
              <a:tr h="339804">
                <a:tc vMerge="1">
                  <a:txBody>
                    <a:bodyPr/>
                    <a:lstStyle/>
                    <a:p>
                      <a:endParaRPr lang="zh-CN" altLang="en-US"/>
                    </a:p>
                  </a:txBody>
                  <a:tcPr/>
                </a:tc>
                <a:tc rowSpan="2">
                  <a:txBody>
                    <a:bodyPr/>
                    <a:lstStyle/>
                    <a:p>
                      <a:pPr algn="ctr">
                        <a:spcAft>
                          <a:spcPts val="0"/>
                        </a:spcAft>
                      </a:pPr>
                      <a:r>
                        <a:rPr lang="zh-CN" sz="1050" kern="0" dirty="0">
                          <a:solidFill>
                            <a:schemeClr val="tx1"/>
                          </a:solidFill>
                          <a:effectLst/>
                        </a:rPr>
                        <a:t>基础必备</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zh-CN" sz="1050" kern="0" dirty="0">
                          <a:effectLst/>
                        </a:rPr>
                        <a:t>算法从</a:t>
                      </a:r>
                      <a:r>
                        <a:rPr lang="en-US" sz="1050" kern="0" dirty="0">
                          <a:effectLst/>
                        </a:rPr>
                        <a:t>C</a:t>
                      </a:r>
                      <a:r>
                        <a:rPr lang="zh-CN" sz="1050" kern="0" dirty="0">
                          <a:effectLst/>
                        </a:rPr>
                        <a:t>到</a:t>
                      </a:r>
                      <a:r>
                        <a:rPr lang="en-US" sz="1050" kern="0" dirty="0">
                          <a:effectLst/>
                        </a:rPr>
                        <a:t>C++</a:t>
                      </a:r>
                      <a:r>
                        <a:rPr lang="zh-CN" sz="1050" kern="0" dirty="0">
                          <a:effectLst/>
                        </a:rPr>
                        <a:t>：</a:t>
                      </a:r>
                      <a:r>
                        <a:rPr lang="en-US" sz="1050" kern="0" dirty="0">
                          <a:effectLst/>
                        </a:rPr>
                        <a:t>https://www.lanqiao.cn/courses/3242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2861981253"/>
                  </a:ext>
                </a:extLst>
              </a:tr>
              <a:tr h="373784">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050" kern="0" dirty="0">
                          <a:effectLst/>
                        </a:rPr>
                        <a:t>C++</a:t>
                      </a:r>
                      <a:r>
                        <a:rPr lang="zh-CN" sz="1050" kern="0" dirty="0">
                          <a:effectLst/>
                        </a:rPr>
                        <a:t>基础入门实战：</a:t>
                      </a:r>
                      <a:r>
                        <a:rPr lang="en-US" sz="1050" kern="0" dirty="0">
                          <a:effectLst/>
                        </a:rPr>
                        <a:t>https://www.lanqiao.cn/courses/2752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2012453103"/>
                  </a:ext>
                </a:extLst>
              </a:tr>
              <a:tr h="339804">
                <a:tc rowSpan="4">
                  <a:txBody>
                    <a:bodyPr/>
                    <a:lstStyle/>
                    <a:p>
                      <a:pPr algn="ctr">
                        <a:spcAft>
                          <a:spcPts val="0"/>
                        </a:spcAft>
                      </a:pPr>
                      <a:r>
                        <a:rPr lang="en-US" sz="1050" kern="0">
                          <a:effectLst/>
                        </a:rPr>
                        <a:t>Java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rowSpan="3">
                  <a:txBody>
                    <a:bodyPr/>
                    <a:lstStyle/>
                    <a:p>
                      <a:pPr algn="ctr">
                        <a:spcAft>
                          <a:spcPts val="0"/>
                        </a:spcAft>
                      </a:pPr>
                      <a:r>
                        <a:rPr lang="zh-CN" sz="1050" kern="0" dirty="0">
                          <a:solidFill>
                            <a:schemeClr val="tx1"/>
                          </a:solidFill>
                          <a:effectLst/>
                        </a:rPr>
                        <a:t>蓝桥杯历届省赛真题解析</a:t>
                      </a:r>
                      <a:r>
                        <a:rPr lang="en-US" sz="1050" kern="0" dirty="0">
                          <a:solidFill>
                            <a:schemeClr val="tx1"/>
                          </a:solidFill>
                          <a:effectLst/>
                        </a:rPr>
                        <a:t/>
                      </a:r>
                      <a:br>
                        <a:rPr lang="en-US" sz="1050" kern="0" dirty="0">
                          <a:solidFill>
                            <a:schemeClr val="tx1"/>
                          </a:solidFill>
                          <a:effectLst/>
                        </a:rPr>
                      </a:br>
                      <a:r>
                        <a:rPr lang="zh-CN" sz="1050" kern="0" dirty="0">
                          <a:solidFill>
                            <a:schemeClr val="tx1"/>
                          </a:solidFill>
                          <a:effectLst/>
                        </a:rPr>
                        <a:t>（</a:t>
                      </a:r>
                      <a:r>
                        <a:rPr lang="en-US" sz="1050" kern="0" dirty="0">
                          <a:solidFill>
                            <a:schemeClr val="tx1"/>
                          </a:solidFill>
                          <a:effectLst/>
                        </a:rPr>
                        <a:t>2013-2018</a:t>
                      </a:r>
                      <a:r>
                        <a:rPr lang="zh-CN" sz="1050" kern="0" dirty="0">
                          <a:solidFill>
                            <a:schemeClr val="tx1"/>
                          </a:solidFill>
                          <a:effectLst/>
                        </a:rPr>
                        <a:t>）</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en-US" sz="1050" kern="0" dirty="0">
                          <a:effectLst/>
                        </a:rPr>
                        <a:t>Java </a:t>
                      </a:r>
                      <a:r>
                        <a:rPr lang="zh-CN" sz="1050" kern="0" dirty="0">
                          <a:effectLst/>
                        </a:rPr>
                        <a:t>大学</a:t>
                      </a:r>
                      <a:r>
                        <a:rPr lang="en-US" sz="1050" kern="0" dirty="0">
                          <a:effectLst/>
                        </a:rPr>
                        <a:t>A</a:t>
                      </a:r>
                      <a:r>
                        <a:rPr lang="zh-CN" sz="1050" kern="0" dirty="0">
                          <a:effectLst/>
                        </a:rPr>
                        <a:t>组：</a:t>
                      </a:r>
                      <a:r>
                        <a:rPr lang="en-US" sz="1050" kern="0" dirty="0">
                          <a:effectLst/>
                        </a:rPr>
                        <a:t>https://www.lanqiao.cn/courses/2736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1934700933"/>
                  </a:ext>
                </a:extLst>
              </a:tr>
              <a:tr h="339804">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050" kern="0" dirty="0">
                          <a:effectLst/>
                        </a:rPr>
                        <a:t>Java </a:t>
                      </a:r>
                      <a:r>
                        <a:rPr lang="zh-CN" sz="1050" kern="0" dirty="0">
                          <a:effectLst/>
                        </a:rPr>
                        <a:t>大学</a:t>
                      </a:r>
                      <a:r>
                        <a:rPr lang="en-US" sz="1050" kern="0" dirty="0">
                          <a:effectLst/>
                        </a:rPr>
                        <a:t>B</a:t>
                      </a:r>
                      <a:r>
                        <a:rPr lang="zh-CN" sz="1050" kern="0" dirty="0">
                          <a:effectLst/>
                        </a:rPr>
                        <a:t>组：</a:t>
                      </a:r>
                      <a:r>
                        <a:rPr lang="en-US" sz="1050" kern="0" dirty="0">
                          <a:effectLst/>
                        </a:rPr>
                        <a:t>https://www.lanqiao.cn/courses/2737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1263567619"/>
                  </a:ext>
                </a:extLst>
              </a:tr>
              <a:tr h="339804">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050" kern="0" dirty="0">
                          <a:effectLst/>
                        </a:rPr>
                        <a:t>Java </a:t>
                      </a:r>
                      <a:r>
                        <a:rPr lang="zh-CN" sz="1050" kern="0" dirty="0">
                          <a:effectLst/>
                        </a:rPr>
                        <a:t>大学</a:t>
                      </a:r>
                      <a:r>
                        <a:rPr lang="en-US" sz="1050" kern="0" dirty="0">
                          <a:effectLst/>
                        </a:rPr>
                        <a:t>C</a:t>
                      </a:r>
                      <a:r>
                        <a:rPr lang="zh-CN" sz="1050" kern="0" dirty="0">
                          <a:effectLst/>
                        </a:rPr>
                        <a:t>组：</a:t>
                      </a:r>
                      <a:r>
                        <a:rPr lang="en-US" sz="1050" kern="0" dirty="0">
                          <a:effectLst/>
                        </a:rPr>
                        <a:t>https://www.lanqiao.cn/courses/2739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562523022"/>
                  </a:ext>
                </a:extLst>
              </a:tr>
              <a:tr h="373784">
                <a:tc vMerge="1">
                  <a:txBody>
                    <a:bodyPr/>
                    <a:lstStyle/>
                    <a:p>
                      <a:endParaRPr lang="zh-CN" altLang="en-US"/>
                    </a:p>
                  </a:txBody>
                  <a:tcPr/>
                </a:tc>
                <a:tc>
                  <a:txBody>
                    <a:bodyPr/>
                    <a:lstStyle/>
                    <a:p>
                      <a:pPr algn="ctr">
                        <a:spcAft>
                          <a:spcPts val="0"/>
                        </a:spcAft>
                      </a:pPr>
                      <a:r>
                        <a:rPr lang="zh-CN" sz="1050" kern="0" dirty="0">
                          <a:solidFill>
                            <a:schemeClr val="tx1"/>
                          </a:solidFill>
                          <a:effectLst/>
                        </a:rPr>
                        <a:t>基础必备</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zh-CN" sz="1050" kern="0" dirty="0">
                          <a:effectLst/>
                        </a:rPr>
                        <a:t>硬核</a:t>
                      </a:r>
                      <a:r>
                        <a:rPr lang="en-US" sz="1050" kern="0" dirty="0">
                          <a:effectLst/>
                        </a:rPr>
                        <a:t>Java</a:t>
                      </a:r>
                      <a:r>
                        <a:rPr lang="zh-CN" sz="1050" kern="0" dirty="0">
                          <a:effectLst/>
                        </a:rPr>
                        <a:t>编程基础：</a:t>
                      </a:r>
                      <a:r>
                        <a:rPr lang="en-US" sz="1050" kern="0" dirty="0">
                          <a:effectLst/>
                        </a:rPr>
                        <a:t>https://www.lanqiao.cn/courses/3067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1278540265"/>
                  </a:ext>
                </a:extLst>
              </a:tr>
              <a:tr h="373784">
                <a:tc rowSpan="2">
                  <a:txBody>
                    <a:bodyPr/>
                    <a:lstStyle/>
                    <a:p>
                      <a:pPr algn="ctr">
                        <a:spcAft>
                          <a:spcPts val="0"/>
                        </a:spcAft>
                      </a:pPr>
                      <a:r>
                        <a:rPr lang="en-US" sz="1050" kern="0">
                          <a:effectLst/>
                        </a:rPr>
                        <a:t>Python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ctr">
                        <a:spcAft>
                          <a:spcPts val="0"/>
                        </a:spcAft>
                      </a:pPr>
                      <a:r>
                        <a:rPr lang="zh-CN" sz="1050" kern="0" dirty="0">
                          <a:solidFill>
                            <a:schemeClr val="tx1"/>
                          </a:solidFill>
                          <a:effectLst/>
                        </a:rPr>
                        <a:t>习题精练</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en-US" sz="1050" kern="0" dirty="0">
                          <a:effectLst/>
                        </a:rPr>
                        <a:t>Python</a:t>
                      </a:r>
                      <a:r>
                        <a:rPr lang="zh-CN" sz="1050" kern="0" dirty="0">
                          <a:effectLst/>
                        </a:rPr>
                        <a:t>百题大通关：</a:t>
                      </a:r>
                      <a:r>
                        <a:rPr lang="en-US" sz="1050" kern="0" dirty="0">
                          <a:effectLst/>
                        </a:rPr>
                        <a:t>https://www.lanqiao.cn/courses/1512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4095701846"/>
                  </a:ext>
                </a:extLst>
              </a:tr>
              <a:tr h="441745">
                <a:tc vMerge="1">
                  <a:txBody>
                    <a:bodyPr/>
                    <a:lstStyle/>
                    <a:p>
                      <a:endParaRPr lang="zh-CN" altLang="en-US"/>
                    </a:p>
                  </a:txBody>
                  <a:tcPr/>
                </a:tc>
                <a:tc>
                  <a:txBody>
                    <a:bodyPr/>
                    <a:lstStyle/>
                    <a:p>
                      <a:pPr algn="ctr">
                        <a:spcAft>
                          <a:spcPts val="0"/>
                        </a:spcAft>
                      </a:pPr>
                      <a:r>
                        <a:rPr lang="zh-CN" sz="1050" kern="0" dirty="0">
                          <a:solidFill>
                            <a:schemeClr val="tx1"/>
                          </a:solidFill>
                          <a:effectLst/>
                        </a:rPr>
                        <a:t>基础必备</a:t>
                      </a:r>
                      <a:endParaRPr lang="zh-CN" sz="105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tc>
                  <a:txBody>
                    <a:bodyPr/>
                    <a:lstStyle/>
                    <a:p>
                      <a:pPr algn="l">
                        <a:spcAft>
                          <a:spcPts val="0"/>
                        </a:spcAft>
                      </a:pPr>
                      <a:r>
                        <a:rPr lang="en-US" sz="1050" kern="0" dirty="0">
                          <a:effectLst/>
                        </a:rPr>
                        <a:t>Python</a:t>
                      </a:r>
                      <a:r>
                        <a:rPr lang="zh-CN" sz="1050" kern="0" dirty="0">
                          <a:effectLst/>
                        </a:rPr>
                        <a:t>实现常见数据结构：</a:t>
                      </a:r>
                      <a:r>
                        <a:rPr lang="en-US" sz="1050" kern="0" dirty="0">
                          <a:effectLst/>
                        </a:rPr>
                        <a:t>https://www.lanqiao.cn/courses/1265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990" marR="16990" marT="0" marB="0" anchor="ctr"/>
                </a:tc>
                <a:extLst>
                  <a:ext uri="{0D108BD9-81ED-4DB2-BD59-A6C34878D82A}">
                    <a16:rowId xmlns:a16="http://schemas.microsoft.com/office/drawing/2014/main" val="3040734903"/>
                  </a:ext>
                </a:extLst>
              </a:tr>
            </a:tbl>
          </a:graphicData>
        </a:graphic>
      </p:graphicFrame>
      <p:sp>
        <p:nvSpPr>
          <p:cNvPr id="6" name="Rectangle 1"/>
          <p:cNvSpPr>
            <a:spLocks noChangeArrowheads="1"/>
          </p:cNvSpPr>
          <p:nvPr/>
        </p:nvSpPr>
        <p:spPr bwMode="auto">
          <a:xfrm flipH="1">
            <a:off x="1699056" y="1725613"/>
            <a:ext cx="298089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99983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4400" y="1318470"/>
            <a:ext cx="6516483" cy="1613070"/>
          </a:xfrm>
          <a:prstGeom prst="rect">
            <a:avLst/>
          </a:prstGeom>
        </p:spPr>
        <p:txBody>
          <a:bodyPr wrap="square" lIns="0" tIns="0" rIns="0" bIns="0">
            <a:spAutoFit/>
          </a:bodyPr>
          <a:lstStyle/>
          <a:p>
            <a:pPr algn="just">
              <a:lnSpc>
                <a:spcPct val="150000"/>
              </a:lnSpc>
              <a:spcAft>
                <a:spcPts val="600"/>
              </a:spcAft>
            </a:pP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    </a:t>
            </a:r>
            <a:r>
              <a:rPr lang="zh-CN" altLang="en-US" sz="1800" dirty="0">
                <a:solidFill>
                  <a:srgbClr val="2E7EEE"/>
                </a:solidFill>
                <a:latin typeface="Source Han Sans CN Regular" panose="020B0500000000000000" charset="-122"/>
                <a:ea typeface="Source Han Sans CN Regular" panose="020B0500000000000000" charset="-122"/>
                <a:cs typeface="Source Han Sans CN Regular" panose="020B0500000000000000" charset="-122"/>
              </a:rPr>
              <a:t>蓝桥杯大赛 </a:t>
            </a:r>
            <a:r>
              <a:rPr lang="zh-CN" altLang="en-US"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由工业和信息化部人才交流中心主办，国信蓝桥承办，截至</a:t>
            </a:r>
            <a:r>
              <a:rPr lang="en-US" altLang="zh-CN"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2021</a:t>
            </a:r>
            <a:r>
              <a:rPr lang="zh-CN" altLang="en-US"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年，已经连续举办十二届赛事。</a:t>
            </a:r>
            <a:r>
              <a:rPr kumimoji="1" lang="zh-CN" altLang="en-US"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大赛以立足行业，广泛参与为宗旨，“蓝”代表工业和信息化产业，“桥”象征着大赛连接高校和企业，为行业选拔和输送优秀人才的使命。</a:t>
            </a:r>
            <a:endParaRPr kumimoji="1" lang="en-US" altLang="zh-CN"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endParaRPr>
          </a:p>
        </p:txBody>
      </p:sp>
      <p:pic>
        <p:nvPicPr>
          <p:cNvPr id="3" name="图片 2"/>
          <p:cNvPicPr>
            <a:picLocks noChangeAspect="1"/>
          </p:cNvPicPr>
          <p:nvPr/>
        </p:nvPicPr>
        <p:blipFill>
          <a:blip r:embed="rId2" cstate="print"/>
          <a:stretch>
            <a:fillRect/>
          </a:stretch>
        </p:blipFill>
        <p:spPr>
          <a:xfrm>
            <a:off x="7557492" y="1022057"/>
            <a:ext cx="3618854" cy="5053156"/>
          </a:xfrm>
          <a:prstGeom prst="rect">
            <a:avLst/>
          </a:prstGeom>
        </p:spPr>
      </p:pic>
      <p:pic>
        <p:nvPicPr>
          <p:cNvPr id="4" name="图片 3"/>
          <p:cNvPicPr>
            <a:picLocks noChangeAspect="1"/>
          </p:cNvPicPr>
          <p:nvPr/>
        </p:nvPicPr>
        <p:blipFill>
          <a:blip r:embed="rId3"/>
          <a:stretch>
            <a:fillRect/>
          </a:stretch>
        </p:blipFill>
        <p:spPr>
          <a:xfrm>
            <a:off x="1139165" y="3057480"/>
            <a:ext cx="6137469" cy="2907222"/>
          </a:xfrm>
          <a:prstGeom prst="rect">
            <a:avLst/>
          </a:prstGeom>
        </p:spPr>
      </p:pic>
      <p:sp>
        <p:nvSpPr>
          <p:cNvPr id="7" name="标题 1"/>
          <p:cNvSpPr txBox="1"/>
          <p:nvPr/>
        </p:nvSpPr>
        <p:spPr>
          <a:xfrm>
            <a:off x="786015" y="37571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en-US" altLang="zh-CN"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 </a:t>
            </a:r>
            <a:r>
              <a:rPr lang="zh-CN" altLang="en-US" sz="2800" dirty="0">
                <a:latin typeface="Source Han Sans CN Medium" panose="020B0500000000000000" charset="-122"/>
                <a:ea typeface="Source Han Sans CN Medium" panose="020B0500000000000000" charset="-122"/>
                <a:cs typeface="Source Han Sans CN Medium" panose="020B0500000000000000" charset="-122"/>
              </a:rPr>
              <a:t>蓝桥杯大赛背景</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9" name="圆角矩形 8"/>
          <p:cNvSpPr/>
          <p:nvPr/>
        </p:nvSpPr>
        <p:spPr>
          <a:xfrm>
            <a:off x="786130" y="56404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1762740" cy="7043420"/>
            <a:chOff x="24395" y="0"/>
            <a:chExt cx="11646897" cy="7000882"/>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95" y="0"/>
              <a:ext cx="11473284" cy="648017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2875" y="3703886"/>
              <a:ext cx="4748417" cy="3296996"/>
            </a:xfrm>
            <a:prstGeom prst="rect">
              <a:avLst/>
            </a:prstGeom>
          </p:spPr>
        </p:pic>
      </p:grpSp>
      <p:pic>
        <p:nvPicPr>
          <p:cNvPr id="8" name="图片 7" descr="蓝桥云课logo（白）"/>
          <p:cNvPicPr>
            <a:picLocks noChangeAspect="1"/>
          </p:cNvPicPr>
          <p:nvPr/>
        </p:nvPicPr>
        <p:blipFill>
          <a:blip r:embed="rId5" cstate="print"/>
          <a:stretch>
            <a:fillRect/>
          </a:stretch>
        </p:blipFill>
        <p:spPr>
          <a:xfrm>
            <a:off x="8686800" y="469887"/>
            <a:ext cx="2271395" cy="372321"/>
          </a:xfrm>
          <a:prstGeom prst="rect">
            <a:avLst/>
          </a:prstGeom>
        </p:spPr>
      </p:pic>
      <p:sp>
        <p:nvSpPr>
          <p:cNvPr id="9" name="标题 7"/>
          <p:cNvSpPr txBox="1"/>
          <p:nvPr/>
        </p:nvSpPr>
        <p:spPr>
          <a:xfrm>
            <a:off x="3624849" y="1673403"/>
            <a:ext cx="4337702" cy="2598420"/>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pPr algn="ctr"/>
            <a:r>
              <a:rPr lang="zh-CN" altLang="en-US" dirty="0">
                <a:solidFill>
                  <a:schemeClr val="bg1"/>
                </a:solidFill>
                <a:ea typeface="微软雅黑" panose="020B0703020204020201" pitchFamily="34" charset="-122"/>
              </a:rPr>
              <a:t>预祝同学们</a:t>
            </a:r>
            <a:br>
              <a:rPr lang="zh-CN" altLang="en-US" dirty="0">
                <a:solidFill>
                  <a:schemeClr val="bg1"/>
                </a:solidFill>
                <a:ea typeface="微软雅黑" panose="020B0703020204020201" pitchFamily="34" charset="-122"/>
              </a:rPr>
            </a:br>
            <a:r>
              <a:rPr lang="zh-CN" altLang="en-US" dirty="0">
                <a:solidFill>
                  <a:schemeClr val="bg1"/>
                </a:solidFill>
                <a:ea typeface="微软雅黑" panose="020B0703020204020201" pitchFamily="34" charset="-122"/>
              </a:rPr>
              <a:t/>
            </a:r>
            <a:br>
              <a:rPr lang="zh-CN" altLang="en-US" dirty="0">
                <a:solidFill>
                  <a:schemeClr val="bg1"/>
                </a:solidFill>
                <a:ea typeface="微软雅黑" panose="020B0703020204020201" pitchFamily="34" charset="-122"/>
              </a:rPr>
            </a:br>
            <a:r>
              <a:rPr lang="zh-CN" altLang="en-US" dirty="0">
                <a:solidFill>
                  <a:schemeClr val="bg1"/>
                </a:solidFill>
                <a:ea typeface="微软雅黑" panose="020B0703020204020201" pitchFamily="34" charset="-122"/>
              </a:rPr>
              <a:t>取得优异的成绩！</a:t>
            </a:r>
          </a:p>
        </p:txBody>
      </p:sp>
      <p:sp>
        <p:nvSpPr>
          <p:cNvPr id="10" name="副标题 8"/>
          <p:cNvSpPr txBox="1"/>
          <p:nvPr/>
        </p:nvSpPr>
        <p:spPr>
          <a:xfrm>
            <a:off x="2924659" y="5384905"/>
            <a:ext cx="5672756" cy="365859"/>
          </a:xfrm>
          <a:prstGeom prst="rect">
            <a:avLst/>
          </a:prstGeom>
        </p:spPr>
        <p:txBody>
          <a:bodyPr vert="horz" lIns="86411" tIns="43205" rIns="86411" bIns="43205" rtlCol="0">
            <a:normAutofit fontScale="92500"/>
          </a:bodyPr>
          <a:lstStyle>
            <a:lvl1pPr marL="215900" indent="-215900" algn="l" defTabSz="863600" rtl="0" eaLnBrk="1" latinLnBrk="0" hangingPunct="1">
              <a:lnSpc>
                <a:spcPct val="90000"/>
              </a:lnSpc>
              <a:spcBef>
                <a:spcPts val="945"/>
              </a:spcBef>
              <a:buFont typeface="Arial" panose="020B0604020202090204" pitchFamily="34" charset="0"/>
              <a:buChar char="•"/>
              <a:defRPr sz="2600" kern="1200">
                <a:solidFill>
                  <a:schemeClr val="tx1"/>
                </a:solidFill>
                <a:latin typeface="+mn-lt"/>
                <a:ea typeface="+mn-ea"/>
                <a:cs typeface="+mn-cs"/>
              </a:defRPr>
            </a:lvl1pPr>
            <a:lvl2pPr marL="648335" indent="-215900" algn="l" defTabSz="863600" rtl="0" eaLnBrk="1" latinLnBrk="0" hangingPunct="1">
              <a:lnSpc>
                <a:spcPct val="90000"/>
              </a:lnSpc>
              <a:spcBef>
                <a:spcPts val="470"/>
              </a:spcBef>
              <a:buFont typeface="Arial" panose="020B0604020202090204" pitchFamily="34" charset="0"/>
              <a:buChar char="•"/>
              <a:defRPr sz="2300" kern="1200">
                <a:solidFill>
                  <a:schemeClr val="tx1"/>
                </a:solidFill>
                <a:latin typeface="+mn-lt"/>
                <a:ea typeface="+mn-ea"/>
                <a:cs typeface="+mn-cs"/>
              </a:defRPr>
            </a:lvl2pPr>
            <a:lvl3pPr marL="1080135" indent="-215900" algn="l" defTabSz="863600" rtl="0" eaLnBrk="1" latinLnBrk="0" hangingPunct="1">
              <a:lnSpc>
                <a:spcPct val="90000"/>
              </a:lnSpc>
              <a:spcBef>
                <a:spcPts val="470"/>
              </a:spcBef>
              <a:buFont typeface="Arial" panose="020B0604020202090204" pitchFamily="34" charset="0"/>
              <a:buChar char="•"/>
              <a:defRPr sz="1900" kern="1200">
                <a:solidFill>
                  <a:schemeClr val="tx1"/>
                </a:solidFill>
                <a:latin typeface="+mn-lt"/>
                <a:ea typeface="+mn-ea"/>
                <a:cs typeface="+mn-cs"/>
              </a:defRPr>
            </a:lvl3pPr>
            <a:lvl4pPr marL="151193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4pPr>
            <a:lvl5pPr marL="19443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5pPr>
            <a:lvl6pPr marL="2376170"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6pPr>
            <a:lvl7pPr marL="28086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7pPr>
            <a:lvl8pPr marL="32404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8pPr>
            <a:lvl9pPr marL="3672205" indent="-215900" algn="l" defTabSz="863600" rtl="0" eaLnBrk="1" latinLnBrk="0" hangingPunct="1">
              <a:lnSpc>
                <a:spcPct val="90000"/>
              </a:lnSpc>
              <a:spcBef>
                <a:spcPts val="470"/>
              </a:spcBef>
              <a:buFont typeface="Arial" panose="020B0604020202090204" pitchFamily="34" charset="0"/>
              <a:buChar char="•"/>
              <a:defRPr sz="1700" kern="1200">
                <a:solidFill>
                  <a:schemeClr val="tx1"/>
                </a:solidFill>
                <a:latin typeface="+mn-lt"/>
                <a:ea typeface="+mn-ea"/>
                <a:cs typeface="+mn-cs"/>
              </a:defRPr>
            </a:lvl9pPr>
          </a:lstStyle>
          <a:p>
            <a:r>
              <a:rPr lang="zh-CN" altLang="en-US" sz="2000">
                <a:solidFill>
                  <a:schemeClr val="bg1"/>
                </a:solidFill>
                <a:latin typeface="微软雅黑" panose="020B0703020204020201" pitchFamily="34" charset="-122"/>
                <a:ea typeface="微软雅黑" panose="020B0703020204020201" pitchFamily="34" charset="-122"/>
              </a:rPr>
              <a:t>蓝桥杯全国软件和信息技术专业人才大赛组委会</a:t>
            </a:r>
            <a:endParaRPr lang="zh-CN" altLang="en-US" sz="2000" dirty="0">
              <a:solidFill>
                <a:schemeClr val="bg1"/>
              </a:solidFill>
              <a:latin typeface="微软雅黑" panose="020B0703020204020201" pitchFamily="34" charset="-122"/>
              <a:ea typeface="微软雅黑" panose="020B0703020204020201"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86015" y="37571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en-US" altLang="zh-CN"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 </a:t>
            </a:r>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大赛发展历程</a:t>
            </a:r>
          </a:p>
        </p:txBody>
      </p:sp>
      <p:sp>
        <p:nvSpPr>
          <p:cNvPr id="3" name="矩形 2"/>
          <p:cNvSpPr/>
          <p:nvPr/>
        </p:nvSpPr>
        <p:spPr>
          <a:xfrm>
            <a:off x="706148" y="1152793"/>
            <a:ext cx="10072687" cy="1289905"/>
          </a:xfrm>
          <a:prstGeom prst="rect">
            <a:avLst/>
          </a:prstGeom>
        </p:spPr>
        <p:txBody>
          <a:bodyPr wrap="square">
            <a:spAutoFit/>
          </a:bodyPr>
          <a:lstStyle/>
          <a:p>
            <a:pPr algn="just">
              <a:lnSpc>
                <a:spcPct val="150000"/>
              </a:lnSpc>
              <a:spcAft>
                <a:spcPts val="600"/>
              </a:spcAft>
            </a:pP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         </a:t>
            </a:r>
            <a:r>
              <a:rPr lang="en-US" altLang="zh-CN" sz="1800" dirty="0">
                <a:latin typeface="Source Han Sans CN Regular" panose="020B0500000000000000" charset="-122"/>
                <a:ea typeface="Source Han Sans CN Regular" panose="020B0500000000000000" charset="-122"/>
                <a:cs typeface="Source Han Sans CN Regular" panose="020B0500000000000000" charset="-122"/>
              </a:rPr>
              <a:t>2021</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年，在疫情影响之下，第十二届大赛仍有超过</a:t>
            </a:r>
            <a:r>
              <a:rPr lang="en-US" altLang="zh-CN" sz="1800" b="1" dirty="0">
                <a:latin typeface="Source Han Sans CN Bold" panose="020B0500000000000000" charset="-122"/>
                <a:ea typeface="Source Han Sans CN Bold" panose="020B0500000000000000" charset="-122"/>
                <a:cs typeface="Source Han Sans CN Regular" panose="020B0500000000000000" charset="-122"/>
              </a:rPr>
              <a:t>1600</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所高校，</a:t>
            </a:r>
            <a:r>
              <a:rPr lang="en-US" altLang="zh-CN" sz="1800" b="1" dirty="0">
                <a:latin typeface="Source Han Sans CN Regular" panose="020B0500000000000000" charset="-122"/>
                <a:ea typeface="Source Han Sans CN Bold" panose="020B0500000000000000" charset="-122"/>
                <a:cs typeface="Source Han Sans CN Regular" panose="020B0500000000000000" charset="-122"/>
              </a:rPr>
              <a:t>7</a:t>
            </a:r>
            <a:r>
              <a:rPr lang="en-US" altLang="zh-CN" sz="1800" b="1" dirty="0">
                <a:latin typeface="Source Han Sans CN Bold" panose="020B0500000000000000" charset="-122"/>
                <a:ea typeface="Source Han Sans CN Bold" panose="020B0500000000000000" charset="-122"/>
                <a:cs typeface="Source Han Sans CN Regular" panose="020B0500000000000000" charset="-122"/>
              </a:rPr>
              <a:t>6000</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多名学生参加，累计参赛人数超过</a:t>
            </a:r>
            <a:r>
              <a:rPr lang="en-US" altLang="zh-CN" sz="1800" b="1" dirty="0">
                <a:latin typeface="Source Han Sans CN Regular" panose="020B0500000000000000" charset="-122"/>
                <a:ea typeface="Source Han Sans CN Regular" panose="020B0500000000000000" charset="-122"/>
                <a:cs typeface="Source Han Sans CN Regular" panose="020B0500000000000000" charset="-122"/>
              </a:rPr>
              <a:t>50</a:t>
            </a:r>
            <a:r>
              <a:rPr lang="zh-CN" altLang="en-US" sz="1800" b="1" dirty="0">
                <a:latin typeface="Source Han Sans CN Regular" panose="020B0500000000000000" charset="-122"/>
                <a:ea typeface="Source Han Sans CN Regular" panose="020B0500000000000000" charset="-122"/>
                <a:cs typeface="Source Han Sans CN Regular" panose="020B0500000000000000" charset="-122"/>
              </a:rPr>
              <a:t>万</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人。</a:t>
            </a:r>
            <a:r>
              <a:rPr lang="en-US" altLang="zh-CN" sz="1800" dirty="0">
                <a:latin typeface="Source Han Sans CN Regular" panose="020B0500000000000000" charset="-122"/>
                <a:ea typeface="Source Han Sans CN Regular" panose="020B0500000000000000" charset="-122"/>
                <a:cs typeface="Source Han Sans CN Regular" panose="020B0500000000000000" charset="-122"/>
              </a:rPr>
              <a:t>7</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月</a:t>
            </a:r>
            <a:r>
              <a:rPr lang="en-US" altLang="zh-CN" sz="1800" dirty="0">
                <a:latin typeface="Source Han Sans CN Regular" panose="020B0500000000000000" charset="-122"/>
                <a:ea typeface="Source Han Sans CN Regular" panose="020B0500000000000000" charset="-122"/>
                <a:cs typeface="Source Han Sans CN Regular" panose="020B0500000000000000" charset="-122"/>
              </a:rPr>
              <a:t>18</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日，蓝桥云课联合</a:t>
            </a:r>
            <a:r>
              <a:rPr lang="en-US" altLang="zh-CN" sz="1800" dirty="0">
                <a:latin typeface="Source Han Sans CN Regular" panose="020B0500000000000000" charset="-122"/>
                <a:ea typeface="Source Han Sans CN Regular" panose="020B0500000000000000" charset="-122"/>
                <a:cs typeface="Source Han Sans CN Regular" panose="020B0500000000000000" charset="-122"/>
              </a:rPr>
              <a:t>B</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站举办“</a:t>
            </a:r>
            <a:r>
              <a:rPr lang="en-US" altLang="zh-CN" sz="1800" dirty="0">
                <a:latin typeface="Source Han Sans CN Regular" panose="020B0500000000000000" charset="-122"/>
                <a:ea typeface="Source Han Sans CN Regular" panose="020B0500000000000000" charset="-122"/>
                <a:cs typeface="Source Han Sans CN Regular" panose="020B0500000000000000" charset="-122"/>
              </a:rPr>
              <a:t>Up</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之夜”暨大赛颁奖典礼活动，同时在线观看大学生达到</a:t>
            </a:r>
            <a:r>
              <a:rPr lang="en-US" altLang="zh-CN" sz="1800" b="1" dirty="0">
                <a:latin typeface="Source Han Sans CN Bold" panose="020B0500000000000000" charset="-122"/>
                <a:ea typeface="Source Han Sans CN Bold" panose="020B0500000000000000" charset="-122"/>
                <a:cs typeface="Source Han Sans CN Bold" panose="020B0500000000000000" charset="-122"/>
              </a:rPr>
              <a:t>18.8</a:t>
            </a:r>
            <a:r>
              <a:rPr lang="zh-CN" altLang="en-US" sz="1800" b="1" dirty="0">
                <a:latin typeface="Source Han Sans CN Bold" panose="020B0500000000000000" charset="-122"/>
                <a:ea typeface="Source Han Sans CN Bold" panose="020B0500000000000000" charset="-122"/>
                <a:cs typeface="Source Han Sans CN Bold" panose="020B0500000000000000" charset="-122"/>
              </a:rPr>
              <a:t>万</a:t>
            </a: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人。</a:t>
            </a:r>
            <a:endParaRPr lang="en-US" altLang="zh-CN" sz="1800" dirty="0">
              <a:latin typeface="Source Han Sans CN Regular" panose="020B0500000000000000" charset="-122"/>
              <a:ea typeface="Source Han Sans CN Regular" panose="020B0500000000000000" charset="-122"/>
              <a:cs typeface="Source Han Sans CN Regular" panose="020B0500000000000000"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5611" y="2472865"/>
            <a:ext cx="3510924" cy="2360062"/>
          </a:xfrm>
          <a:prstGeom prst="rect">
            <a:avLst/>
          </a:prstGeom>
        </p:spPr>
      </p:pic>
      <p:sp>
        <p:nvSpPr>
          <p:cNvPr id="36" name="圆角矩形 35"/>
          <p:cNvSpPr/>
          <p:nvPr/>
        </p:nvSpPr>
        <p:spPr>
          <a:xfrm>
            <a:off x="786130" y="564048"/>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graphicFrame>
        <p:nvGraphicFramePr>
          <p:cNvPr id="34" name="图表 33"/>
          <p:cNvGraphicFramePr/>
          <p:nvPr/>
        </p:nvGraphicFramePr>
        <p:xfrm>
          <a:off x="1551654" y="2472865"/>
          <a:ext cx="4859231" cy="3631599"/>
        </p:xfrm>
        <a:graphic>
          <a:graphicData uri="http://schemas.openxmlformats.org/drawingml/2006/chart">
            <c:chart xmlns:c="http://schemas.openxmlformats.org/drawingml/2006/chart" xmlns:r="http://schemas.openxmlformats.org/officeDocument/2006/relationships" r:id="rId3"/>
          </a:graphicData>
        </a:graphic>
      </p:graphicFrame>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t="10966" b="2951"/>
          <a:stretch>
            <a:fillRect/>
          </a:stretch>
        </p:blipFill>
        <p:spPr>
          <a:xfrm>
            <a:off x="7956388" y="4176526"/>
            <a:ext cx="3359436" cy="192793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22210" y="377616"/>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rPr>
              <a:t>大赛入选全国高校学科竞赛排行榜</a:t>
            </a:r>
          </a:p>
        </p:txBody>
      </p:sp>
      <p:sp>
        <p:nvSpPr>
          <p:cNvPr id="7" name="矩形 6"/>
          <p:cNvSpPr/>
          <p:nvPr/>
        </p:nvSpPr>
        <p:spPr>
          <a:xfrm>
            <a:off x="822130" y="1452369"/>
            <a:ext cx="9613380" cy="365485"/>
          </a:xfrm>
          <a:prstGeom prst="rect">
            <a:avLst/>
          </a:prstGeom>
        </p:spPr>
        <p:txBody>
          <a:bodyPr wrap="square" lIns="0" tIns="0" rIns="0" bIns="0">
            <a:spAutoFit/>
          </a:bodyPr>
          <a:lstStyle/>
          <a:p>
            <a:pPr algn="just">
              <a:lnSpc>
                <a:spcPct val="150000"/>
              </a:lnSpc>
              <a:spcAft>
                <a:spcPts val="600"/>
              </a:spcAft>
            </a:pPr>
            <a:r>
              <a:rPr lang="zh-CN" altLang="en-US" sz="1800" dirty="0" smtClean="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蓝</a:t>
            </a:r>
            <a:r>
              <a:rPr lang="zh-CN" altLang="en-US"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桥杯大赛入选全国高校学科竞赛排行榜，成为高校教育教学改革和创新人才培养的</a:t>
            </a:r>
            <a:r>
              <a:rPr lang="zh-CN" altLang="en-US" sz="1800" dirty="0" smtClean="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重要项目</a:t>
            </a:r>
            <a:r>
              <a:rPr lang="zh-CN" altLang="en-US" sz="1800" dirty="0">
                <a:solidFill>
                  <a:schemeClr val="tx1"/>
                </a:solidFill>
                <a:latin typeface="Source Han Sans CN Regular" panose="020B0500000000000000" charset="-122"/>
                <a:ea typeface="Source Han Sans CN Regular" panose="020B0500000000000000" charset="-122"/>
                <a:cs typeface="Source Han Sans CN Regular" panose="020B0500000000000000" charset="-122"/>
              </a:rPr>
              <a:t>。</a:t>
            </a:r>
          </a:p>
        </p:txBody>
      </p:sp>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pic>
        <p:nvPicPr>
          <p:cNvPr id="3" name="图片 2"/>
          <p:cNvPicPr>
            <a:picLocks noChangeAspect="1"/>
          </p:cNvPicPr>
          <p:nvPr/>
        </p:nvPicPr>
        <p:blipFill>
          <a:blip r:embed="rId2" cstate="print"/>
          <a:stretch>
            <a:fillRect/>
          </a:stretch>
        </p:blipFill>
        <p:spPr>
          <a:xfrm>
            <a:off x="696268" y="2208309"/>
            <a:ext cx="8474513" cy="3830400"/>
          </a:xfrm>
          <a:prstGeom prst="rect">
            <a:avLst/>
          </a:prstGeom>
        </p:spPr>
      </p:pic>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5552" y="4021648"/>
            <a:ext cx="3632487" cy="228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10998835" y="5693410"/>
            <a:ext cx="899795" cy="787400"/>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ctr">
              <a:lnSpc>
                <a:spcPct val="150000"/>
              </a:lnSpc>
            </a:pPr>
            <a:endParaRPr kumimoji="1" lang="zh-CN" altLang="en-US" sz="1400" b="1"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endParaRPr>
          </a:p>
          <a:p>
            <a:pPr algn="ctr">
              <a:lnSpc>
                <a:spcPct val="150000"/>
              </a:lnSpc>
            </a:pPr>
            <a:r>
              <a:rPr lang="zh-CN" altLang="zh-CN" sz="1400" dirty="0">
                <a:solidFill>
                  <a:schemeClr val="accent1">
                    <a:lumMod val="60000"/>
                    <a:lumOff val="4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 </a:t>
            </a:r>
          </a:p>
        </p:txBody>
      </p:sp>
      <p:sp>
        <p:nvSpPr>
          <p:cNvPr id="10" name="平行四边形 9"/>
          <p:cNvSpPr/>
          <p:nvPr/>
        </p:nvSpPr>
        <p:spPr>
          <a:xfrm>
            <a:off x="-200660" y="5693410"/>
            <a:ext cx="10932795" cy="786765"/>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ctr">
              <a:lnSpc>
                <a:spcPct val="150000"/>
              </a:lnSpc>
            </a:pPr>
            <a:endParaRPr kumimoji="1" lang="zh-CN" altLang="en-US" sz="1400" b="1" dirty="0">
              <a:solidFill>
                <a:schemeClr val="bg1"/>
              </a:solidFill>
              <a:latin typeface="Source Han Sans CN Regular" panose="020B0500000000000000" charset="-122"/>
              <a:ea typeface="Source Han Sans CN Regular" panose="020B0500000000000000" charset="-122"/>
              <a:cs typeface="Source Han Sans CN Regular" panose="020B0500000000000000" charset="-122"/>
            </a:endParaRPr>
          </a:p>
          <a:p>
            <a:pPr algn="ctr">
              <a:lnSpc>
                <a:spcPct val="150000"/>
              </a:lnSpc>
            </a:pPr>
            <a:r>
              <a:rPr lang="zh-CN" altLang="zh-CN" sz="1400" dirty="0">
                <a:solidFill>
                  <a:schemeClr val="accent1">
                    <a:lumMod val="60000"/>
                    <a:lumOff val="40000"/>
                  </a:schemeClr>
                </a:solidFill>
                <a:latin typeface="Source Han Sans CN Regular" panose="020B0500000000000000" charset="-122"/>
                <a:ea typeface="Source Han Sans CN Regular" panose="020B0500000000000000" charset="-122"/>
                <a:cs typeface="Source Han Sans CN Regular" panose="020B0500000000000000" charset="-122"/>
                <a:sym typeface="+mn-ea"/>
              </a:rPr>
              <a:t> </a:t>
            </a:r>
          </a:p>
        </p:txBody>
      </p:sp>
      <p:sp>
        <p:nvSpPr>
          <p:cNvPr id="3" name="标题 1"/>
          <p:cNvSpPr txBox="1"/>
          <p:nvPr/>
        </p:nvSpPr>
        <p:spPr>
          <a:xfrm>
            <a:off x="822210" y="365233"/>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全国多省份将大赛纳入重点赛事</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2" name="矩形 1"/>
          <p:cNvSpPr/>
          <p:nvPr/>
        </p:nvSpPr>
        <p:spPr>
          <a:xfrm>
            <a:off x="746565" y="1029564"/>
            <a:ext cx="10081845" cy="874407"/>
          </a:xfrm>
          <a:prstGeom prst="rect">
            <a:avLst/>
          </a:prstGeom>
        </p:spPr>
        <p:txBody>
          <a:bodyPr wrap="square">
            <a:spAutoFit/>
          </a:bodyPr>
          <a:lstStyle/>
          <a:p>
            <a:pPr indent="304800" algn="just">
              <a:lnSpc>
                <a:spcPct val="150000"/>
              </a:lnSpc>
              <a:spcAft>
                <a:spcPts val="0"/>
              </a:spcAft>
            </a:pPr>
            <a:r>
              <a:rPr lang="zh-CN" altLang="en-US" sz="1800" dirty="0">
                <a:latin typeface="Source Han Sans CN Regular" panose="020B0500000000000000" charset="-122"/>
                <a:ea typeface="Source Han Sans CN Regular" panose="020B0500000000000000" charset="-122"/>
                <a:cs typeface="Source Han Sans CN Regular" panose="020B0500000000000000" charset="-122"/>
              </a:rPr>
              <a:t>江苏、四川、辽宁、甘肃、宁夏等省份都将蓝桥杯大赛纳入本省重点赛项，积极鼓励和组织高校大学生参加大赛</a:t>
            </a:r>
            <a:endParaRPr lang="zh-CN" altLang="zh-CN" sz="1800" kern="100" dirty="0">
              <a:solidFill>
                <a:schemeClr val="tx1">
                  <a:lumMod val="85000"/>
                  <a:lumOff val="15000"/>
                </a:schemeClr>
              </a:solidFill>
              <a:effectLst/>
              <a:latin typeface="Source Han Sans CN Regular" panose="020B0500000000000000" charset="-122"/>
              <a:ea typeface="Source Han Sans CN Regular" panose="020B0500000000000000" charset="-122"/>
              <a:cs typeface="Source Han Sans CN Regular" panose="020B0500000000000000" charset="-122"/>
            </a:endParaRPr>
          </a:p>
        </p:txBody>
      </p:sp>
      <p:sp>
        <p:nvSpPr>
          <p:cNvPr id="36" name="圆角矩形 3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3887" y="2042278"/>
            <a:ext cx="3245210" cy="1719961"/>
          </a:xfrm>
          <a:prstGeom prst="rect">
            <a:avLst/>
          </a:prstGeom>
        </p:spPr>
      </p:pic>
      <p:pic>
        <p:nvPicPr>
          <p:cNvPr id="11"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8849" y="2077548"/>
            <a:ext cx="4354608" cy="202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3887" y="4004487"/>
            <a:ext cx="3278637" cy="199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8849" y="4147932"/>
            <a:ext cx="4354608" cy="18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9993" y="1233155"/>
            <a:ext cx="10128739" cy="1294585"/>
          </a:xfrm>
          <a:prstGeom prst="rect">
            <a:avLst/>
          </a:prstGeom>
        </p:spPr>
        <p:txBody>
          <a:bodyPr wrap="square">
            <a:spAutoFit/>
          </a:bodyPr>
          <a:lstStyle/>
          <a:p>
            <a:pPr>
              <a:lnSpc>
                <a:spcPct val="150000"/>
              </a:lnSpc>
            </a:pPr>
            <a:r>
              <a:rPr lang="zh-CN" altLang="en-US" sz="1800" dirty="0">
                <a:latin typeface="微软雅黑" panose="020B0703020204020201" pitchFamily="34" charset="-122"/>
                <a:ea typeface="微软雅黑" panose="020B0703020204020201" pitchFamily="34" charset="-122"/>
                <a:cs typeface="Calibri" charset="0"/>
              </a:rPr>
              <a:t>       蓝桥杯大赛的竞赛模式和奖项获得全国高校的高度认可，多所高校将蓝桥杯大赛评为</a:t>
            </a:r>
            <a:r>
              <a:rPr lang="en-US" altLang="zh-CN" sz="1800" dirty="0">
                <a:latin typeface="微软雅黑" panose="020B0703020204020201" pitchFamily="34" charset="-122"/>
                <a:ea typeface="微软雅黑" panose="020B0703020204020201" pitchFamily="34" charset="-122"/>
                <a:cs typeface="Calibri" charset="0"/>
              </a:rPr>
              <a:t>A</a:t>
            </a:r>
            <a:r>
              <a:rPr lang="zh-CN" altLang="en-US" sz="1800" dirty="0">
                <a:latin typeface="微软雅黑" panose="020B0703020204020201" pitchFamily="34" charset="-122"/>
                <a:ea typeface="微软雅黑" panose="020B0703020204020201" pitchFamily="34" charset="-122"/>
                <a:cs typeface="Calibri" charset="0"/>
              </a:rPr>
              <a:t>级赛事，在大赛选手升学考研阶段，提供加分推免等多项优惠政策，激励更多学生通过参与大赛提升专业技能。</a:t>
            </a:r>
            <a:endParaRPr lang="zh-CN" altLang="en-US" dirty="0"/>
          </a:p>
        </p:txBody>
      </p:sp>
      <p:sp>
        <p:nvSpPr>
          <p:cNvPr id="5" name="标题 1"/>
          <p:cNvSpPr txBox="1"/>
          <p:nvPr/>
        </p:nvSpPr>
        <p:spPr>
          <a:xfrm>
            <a:off x="822210" y="365233"/>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sym typeface="+mn-ea"/>
              </a:rPr>
              <a:t>大赛获全国高校高度认可</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6" name="圆角矩形 5"/>
          <p:cNvSpPr/>
          <p:nvPr/>
        </p:nvSpPr>
        <p:spPr>
          <a:xfrm>
            <a:off x="78613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文本框 2"/>
          <p:cNvSpPr txBox="1">
            <a:spLocks noChangeArrowheads="1"/>
          </p:cNvSpPr>
          <p:nvPr/>
        </p:nvSpPr>
        <p:spPr bwMode="auto">
          <a:xfrm>
            <a:off x="3889219" y="3706515"/>
            <a:ext cx="184731"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eaLnBrk="1" hangingPunct="1">
              <a:lnSpc>
                <a:spcPct val="100000"/>
              </a:lnSpc>
              <a:spcBef>
                <a:spcPct val="0"/>
              </a:spcBef>
              <a:buFontTx/>
              <a:buNone/>
            </a:pPr>
            <a:endParaRPr lang="zh-CN" altLang="en-US" sz="1700">
              <a:latin typeface="Arial" panose="020B0604020202090204" pitchFamily="34" charset="0"/>
              <a:ea typeface="宋体" panose="02010600030101010101" pitchFamily="2" charset="-122"/>
            </a:endParaRPr>
          </a:p>
        </p:txBody>
      </p:sp>
      <p:graphicFrame>
        <p:nvGraphicFramePr>
          <p:cNvPr id="8" name="图表 36"/>
          <p:cNvGraphicFramePr/>
          <p:nvPr/>
        </p:nvGraphicFramePr>
        <p:xfrm>
          <a:off x="1339150" y="2990996"/>
          <a:ext cx="3879105" cy="2586070"/>
        </p:xfrm>
        <a:graphic>
          <a:graphicData uri="http://schemas.openxmlformats.org/presentationml/2006/ole">
            <mc:AlternateContent xmlns:mc="http://schemas.openxmlformats.org/markup-compatibility/2006">
              <mc:Choice xmlns:v="urn:schemas-microsoft-com:vml" Requires="v">
                <p:oleObj spid="_x0000_s1039" r:id="rId3" imgW="4102735" imgH="2736850" progId="Excel.Sheet.8">
                  <p:embed/>
                </p:oleObj>
              </mc:Choice>
              <mc:Fallback>
                <p:oleObj r:id="rId3" imgW="4102735" imgH="2736850" progId="Excel.Sheet.8">
                  <p:embed/>
                  <p:pic>
                    <p:nvPicPr>
                      <p:cNvPr id="0" name="图表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150" y="2990996"/>
                        <a:ext cx="3879105" cy="258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文本框 33"/>
          <p:cNvSpPr txBox="1">
            <a:spLocks noChangeArrowheads="1"/>
          </p:cNvSpPr>
          <p:nvPr/>
        </p:nvSpPr>
        <p:spPr bwMode="auto">
          <a:xfrm>
            <a:off x="619578" y="3594860"/>
            <a:ext cx="1618544"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700" dirty="0">
                <a:solidFill>
                  <a:srgbClr val="595959"/>
                </a:solidFill>
              </a:rPr>
              <a:t>行业性赛事</a:t>
            </a:r>
          </a:p>
        </p:txBody>
      </p:sp>
      <p:sp>
        <p:nvSpPr>
          <p:cNvPr id="10" name="文本框 34"/>
          <p:cNvSpPr txBox="1">
            <a:spLocks noChangeArrowheads="1"/>
          </p:cNvSpPr>
          <p:nvPr/>
        </p:nvSpPr>
        <p:spPr bwMode="auto">
          <a:xfrm>
            <a:off x="4217727" y="4873546"/>
            <a:ext cx="2064056" cy="61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700">
                <a:solidFill>
                  <a:srgbClr val="595959"/>
                </a:solidFill>
              </a:rPr>
              <a:t>省部级：</a:t>
            </a:r>
            <a:r>
              <a:rPr lang="en-US" altLang="zh-CN" sz="1700">
                <a:solidFill>
                  <a:srgbClr val="595959"/>
                </a:solidFill>
              </a:rPr>
              <a:t>600</a:t>
            </a:r>
            <a:r>
              <a:rPr lang="zh-CN" altLang="en-US" sz="1700">
                <a:solidFill>
                  <a:srgbClr val="595959"/>
                </a:solidFill>
              </a:rPr>
              <a:t>余所院校</a:t>
            </a:r>
          </a:p>
        </p:txBody>
      </p:sp>
      <p:sp>
        <p:nvSpPr>
          <p:cNvPr id="11" name="文本框 35"/>
          <p:cNvSpPr txBox="1">
            <a:spLocks noChangeArrowheads="1"/>
          </p:cNvSpPr>
          <p:nvPr/>
        </p:nvSpPr>
        <p:spPr bwMode="auto">
          <a:xfrm>
            <a:off x="4219228" y="2618986"/>
            <a:ext cx="2062556" cy="87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700">
                <a:solidFill>
                  <a:srgbClr val="595959"/>
                </a:solidFill>
              </a:rPr>
              <a:t>国家级：定为国家级，以及决赛为国家级的学校数量</a:t>
            </a:r>
          </a:p>
        </p:txBody>
      </p:sp>
      <p:sp>
        <p:nvSpPr>
          <p:cNvPr id="12" name="文本框 34"/>
          <p:cNvSpPr txBox="1">
            <a:spLocks noChangeArrowheads="1"/>
          </p:cNvSpPr>
          <p:nvPr/>
        </p:nvSpPr>
        <p:spPr bwMode="auto">
          <a:xfrm>
            <a:off x="456918" y="3948931"/>
            <a:ext cx="2064056"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700" dirty="0">
                <a:solidFill>
                  <a:srgbClr val="595959"/>
                </a:solidFill>
              </a:rPr>
              <a:t>市级：</a:t>
            </a:r>
            <a:r>
              <a:rPr lang="en-US" altLang="zh-CN" sz="1700" dirty="0">
                <a:solidFill>
                  <a:srgbClr val="595959"/>
                </a:solidFill>
              </a:rPr>
              <a:t>15</a:t>
            </a:r>
            <a:r>
              <a:rPr lang="zh-CN" altLang="en-US" sz="1700" dirty="0">
                <a:solidFill>
                  <a:srgbClr val="595959"/>
                </a:solidFill>
              </a:rPr>
              <a:t>所院校</a:t>
            </a:r>
          </a:p>
        </p:txBody>
      </p:sp>
      <p:grpSp>
        <p:nvGrpSpPr>
          <p:cNvPr id="21" name="组合 20"/>
          <p:cNvGrpSpPr/>
          <p:nvPr/>
        </p:nvGrpSpPr>
        <p:grpSpPr>
          <a:xfrm>
            <a:off x="6264439" y="2527682"/>
            <a:ext cx="4663826" cy="3237814"/>
            <a:chOff x="6590328" y="2592406"/>
            <a:chExt cx="3615097" cy="2387668"/>
          </a:xfrm>
        </p:grpSpPr>
        <p:pic>
          <p:nvPicPr>
            <p:cNvPr id="13" name="Picture 5" descr="C:\Users\admin\Desktop\级别认定及报道\南京航空航天大学.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5191" y="2679408"/>
              <a:ext cx="1296035" cy="141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9783" y="2592406"/>
              <a:ext cx="1735546" cy="232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C:\Users\admin\AppData\Roaming\Tencent\Users\627912307\QQ\WinTemp\RichOle\3Q_FV(ID6]JH[Q4EQ%QH6~W.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832" y="3609434"/>
              <a:ext cx="1399537" cy="100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C:\Users\admin\Desktop\级别认定及报道\南京航空航天大学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8669" y="3455924"/>
              <a:ext cx="1491040" cy="117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6600828" y="2598407"/>
              <a:ext cx="1720546" cy="21270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5">
                <a:solidFill>
                  <a:srgbClr val="FFFFFF"/>
                </a:solidFill>
                <a:ea typeface="宋体" panose="02010600030101010101" pitchFamily="2" charset="-122"/>
              </a:endParaRPr>
            </a:p>
          </p:txBody>
        </p:sp>
        <p:sp>
          <p:nvSpPr>
            <p:cNvPr id="18" name="文本框 9"/>
            <p:cNvSpPr txBox="1">
              <a:spLocks noChangeArrowheads="1"/>
            </p:cNvSpPr>
            <p:nvPr/>
          </p:nvSpPr>
          <p:spPr bwMode="auto">
            <a:xfrm>
              <a:off x="6590328" y="4725591"/>
              <a:ext cx="1755047" cy="25448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30000"/>
                </a:lnSpc>
                <a:spcBef>
                  <a:spcPct val="0"/>
                </a:spcBef>
                <a:buFontTx/>
                <a:buNone/>
              </a:pPr>
              <a:r>
                <a:rPr lang="zh-CN" altLang="en-US" sz="1400" b="1">
                  <a:solidFill>
                    <a:srgbClr val="FFFFFF"/>
                  </a:solidFill>
                  <a:latin typeface="幼圆" panose="02010509060101010101" pitchFamily="49" charset="-122"/>
                  <a:ea typeface="幼圆" panose="02010509060101010101" pitchFamily="49" charset="-122"/>
                </a:rPr>
                <a:t>北京工业大学</a:t>
              </a:r>
              <a:endParaRPr lang="en-US" altLang="zh-CN" sz="1400" b="1">
                <a:solidFill>
                  <a:srgbClr val="FFFFFF"/>
                </a:solidFill>
                <a:latin typeface="幼圆" panose="02010509060101010101" pitchFamily="49" charset="-122"/>
                <a:ea typeface="幼圆" panose="02010509060101010101" pitchFamily="49" charset="-122"/>
              </a:endParaRPr>
            </a:p>
          </p:txBody>
        </p:sp>
        <p:sp>
          <p:nvSpPr>
            <p:cNvPr id="19" name="矩形 18"/>
            <p:cNvSpPr/>
            <p:nvPr/>
          </p:nvSpPr>
          <p:spPr>
            <a:xfrm>
              <a:off x="8462378" y="2596780"/>
              <a:ext cx="1720547" cy="21270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5">
                <a:solidFill>
                  <a:srgbClr val="FFFFFF"/>
                </a:solidFill>
                <a:ea typeface="宋体" panose="02010600030101010101" pitchFamily="2" charset="-122"/>
              </a:endParaRPr>
            </a:p>
          </p:txBody>
        </p:sp>
        <p:sp>
          <p:nvSpPr>
            <p:cNvPr id="20" name="文本框 9"/>
            <p:cNvSpPr txBox="1">
              <a:spLocks noChangeArrowheads="1"/>
            </p:cNvSpPr>
            <p:nvPr/>
          </p:nvSpPr>
          <p:spPr bwMode="auto">
            <a:xfrm>
              <a:off x="8450378" y="4723964"/>
              <a:ext cx="1755047" cy="25448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eaLnBrk="1" hangingPunct="1">
                <a:lnSpc>
                  <a:spcPct val="130000"/>
                </a:lnSpc>
                <a:spcBef>
                  <a:spcPct val="0"/>
                </a:spcBef>
                <a:buFontTx/>
                <a:buNone/>
              </a:pPr>
              <a:r>
                <a:rPr lang="zh-CN" altLang="en-US" sz="1400" b="1" dirty="0">
                  <a:solidFill>
                    <a:srgbClr val="FFFFFF"/>
                  </a:solidFill>
                  <a:latin typeface="幼圆" panose="02010509060101010101" pitchFamily="49" charset="-122"/>
                  <a:ea typeface="幼圆" panose="02010509060101010101" pitchFamily="49" charset="-122"/>
                </a:rPr>
                <a:t>南京航空航天大学</a:t>
              </a:r>
              <a:endParaRPr lang="en-US" altLang="zh-CN" sz="1400" b="1" dirty="0">
                <a:solidFill>
                  <a:srgbClr val="FFFFFF"/>
                </a:solidFill>
                <a:latin typeface="幼圆" panose="02010509060101010101" pitchFamily="49" charset="-122"/>
                <a:ea typeface="幼圆" panose="02010509060101010101" pitchFamily="49"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95895" y="1143559"/>
            <a:ext cx="10530284" cy="4631129"/>
            <a:chOff x="647400" y="1543442"/>
            <a:chExt cx="10530284" cy="4631129"/>
          </a:xfrm>
        </p:grpSpPr>
        <p:grpSp>
          <p:nvGrpSpPr>
            <p:cNvPr id="39" name="Group 70"/>
            <p:cNvGrpSpPr/>
            <p:nvPr/>
          </p:nvGrpSpPr>
          <p:grpSpPr bwMode="auto">
            <a:xfrm>
              <a:off x="647400" y="2722473"/>
              <a:ext cx="10530284" cy="438012"/>
              <a:chOff x="408863" y="2455860"/>
              <a:chExt cx="8358214" cy="348310"/>
            </a:xfrm>
            <a:solidFill>
              <a:srgbClr val="0070C0"/>
            </a:solidFill>
          </p:grpSpPr>
          <p:cxnSp>
            <p:nvCxnSpPr>
              <p:cNvPr id="69" name="Straight Connector 8"/>
              <p:cNvCxnSpPr>
                <a:endCxn id="70" idx="3"/>
              </p:cNvCxnSpPr>
              <p:nvPr/>
            </p:nvCxnSpPr>
            <p:spPr>
              <a:xfrm flipV="1">
                <a:off x="408863" y="2630015"/>
                <a:ext cx="8058176" cy="13121"/>
              </a:xfrm>
              <a:prstGeom prst="line">
                <a:avLst/>
              </a:prstGeom>
              <a:grpFill/>
              <a:ln w="12700" cap="flat">
                <a:solidFill>
                  <a:srgbClr val="0070C0"/>
                </a:solidFill>
                <a:prstDash val="sysDash"/>
                <a:round/>
              </a:ln>
            </p:spPr>
            <p:style>
              <a:lnRef idx="1">
                <a:schemeClr val="accent1"/>
              </a:lnRef>
              <a:fillRef idx="0">
                <a:schemeClr val="accent1"/>
              </a:fillRef>
              <a:effectRef idx="0">
                <a:schemeClr val="accent1"/>
              </a:effectRef>
              <a:fontRef idx="minor">
                <a:schemeClr val="tx1"/>
              </a:fontRef>
            </p:style>
          </p:cxnSp>
          <p:sp>
            <p:nvSpPr>
              <p:cNvPr id="70" name="Isosceles Triangle 17"/>
              <p:cNvSpPr/>
              <p:nvPr/>
            </p:nvSpPr>
            <p:spPr>
              <a:xfrm rot="5400000">
                <a:off x="8442903" y="2479996"/>
                <a:ext cx="348310" cy="30003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a:p>
            </p:txBody>
          </p:sp>
        </p:grpSp>
        <p:sp>
          <p:nvSpPr>
            <p:cNvPr id="40" name="Rectangle 33"/>
            <p:cNvSpPr>
              <a:spLocks noChangeArrowheads="1"/>
            </p:cNvSpPr>
            <p:nvPr/>
          </p:nvSpPr>
          <p:spPr bwMode="auto">
            <a:xfrm>
              <a:off x="918045" y="2327963"/>
              <a:ext cx="184731"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endParaRPr lang="en-US" altLang="zh-CN" sz="1510">
                <a:solidFill>
                  <a:schemeClr val="bg1"/>
                </a:solidFill>
                <a:latin typeface="Open Sans"/>
                <a:ea typeface="宋体" panose="02010600030101010101" pitchFamily="2" charset="-122"/>
              </a:endParaRPr>
            </a:p>
          </p:txBody>
        </p:sp>
        <p:grpSp>
          <p:nvGrpSpPr>
            <p:cNvPr id="41" name="Group 64"/>
            <p:cNvGrpSpPr/>
            <p:nvPr/>
          </p:nvGrpSpPr>
          <p:grpSpPr bwMode="auto">
            <a:xfrm>
              <a:off x="1752929" y="2412895"/>
              <a:ext cx="1530041" cy="2542786"/>
              <a:chOff x="1285852" y="2201628"/>
              <a:chExt cx="1214446" cy="2018553"/>
            </a:xfrm>
          </p:grpSpPr>
          <p:cxnSp>
            <p:nvCxnSpPr>
              <p:cNvPr id="62" name="Straight Connector 23"/>
              <p:cNvCxnSpPr/>
              <p:nvPr/>
            </p:nvCxnSpPr>
            <p:spPr>
              <a:xfrm rot="5400000">
                <a:off x="1499421" y="3066959"/>
                <a:ext cx="714471" cy="119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3" name="Rectangle 34"/>
              <p:cNvSpPr>
                <a:spLocks noChangeArrowheads="1"/>
              </p:cNvSpPr>
              <p:nvPr/>
            </p:nvSpPr>
            <p:spPr bwMode="auto">
              <a:xfrm>
                <a:off x="1285852" y="3500444"/>
                <a:ext cx="1214446" cy="7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nSpc>
                    <a:spcPct val="100000"/>
                  </a:lnSpc>
                  <a:spcBef>
                    <a:spcPct val="0"/>
                  </a:spcBef>
                  <a:buFontTx/>
                  <a:buNone/>
                </a:pPr>
                <a:r>
                  <a:rPr lang="zh-CN" altLang="en-US" sz="1325" b="1" dirty="0"/>
                  <a:t>各高校自行组织校内选拔赛，筛选优秀学生参加蓝桥杯大赛</a:t>
                </a:r>
                <a:endParaRPr lang="ms-MY" altLang="zh-CN" sz="1325" b="1" dirty="0"/>
              </a:p>
            </p:txBody>
          </p:sp>
          <p:grpSp>
            <p:nvGrpSpPr>
              <p:cNvPr id="64" name="Group 55"/>
              <p:cNvGrpSpPr/>
              <p:nvPr/>
            </p:nvGrpSpPr>
            <p:grpSpPr bwMode="auto">
              <a:xfrm>
                <a:off x="1428728" y="2201628"/>
                <a:ext cx="883120" cy="883120"/>
                <a:chOff x="1428728" y="2201628"/>
                <a:chExt cx="883120" cy="883120"/>
              </a:xfrm>
            </p:grpSpPr>
            <p:sp>
              <p:nvSpPr>
                <p:cNvPr id="65" name="Oval 10"/>
                <p:cNvSpPr/>
                <p:nvPr/>
              </p:nvSpPr>
              <p:spPr>
                <a:xfrm>
                  <a:off x="1428728" y="2201628"/>
                  <a:ext cx="883450" cy="8835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a:p>
              </p:txBody>
            </p:sp>
            <p:grpSp>
              <p:nvGrpSpPr>
                <p:cNvPr id="66" name="Group 53"/>
                <p:cNvGrpSpPr/>
                <p:nvPr/>
              </p:nvGrpSpPr>
              <p:grpSpPr bwMode="auto">
                <a:xfrm>
                  <a:off x="1877781" y="2525653"/>
                  <a:ext cx="68830" cy="46304"/>
                  <a:chOff x="7901611" y="1366899"/>
                  <a:chExt cx="68830" cy="46304"/>
                </a:xfrm>
              </p:grpSpPr>
              <p:sp>
                <p:nvSpPr>
                  <p:cNvPr id="67" name="AutoShape 70"/>
                  <p:cNvSpPr/>
                  <p:nvPr/>
                </p:nvSpPr>
                <p:spPr bwMode="auto">
                  <a:xfrm>
                    <a:off x="7901427" y="1366768"/>
                    <a:ext cx="69057" cy="119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bg1"/>
                  </a:solidFill>
                  <a:ln>
                    <a:noFill/>
                  </a:ln>
                  <a:effectLst/>
                </p:spPr>
                <p:txBody>
                  <a:bodyPr lIns="48001" tIns="48001" rIns="48001" bIns="48001" anchor="ctr"/>
                  <a:lstStyle/>
                  <a:p>
                    <a:pPr defTabSz="575945">
                      <a:defRPr/>
                    </a:pPr>
                    <a:endParaRPr lang="en-US" sz="3780">
                      <a:solidFill>
                        <a:srgbClr val="FFFFFF"/>
                      </a:solidFill>
                      <a:effectLst>
                        <a:outerShdw blurRad="38100" dist="38100" dir="2700000" algn="tl">
                          <a:srgbClr val="000000"/>
                        </a:outerShdw>
                      </a:effectLst>
                    </a:endParaRPr>
                  </a:p>
                </p:txBody>
              </p:sp>
              <p:sp>
                <p:nvSpPr>
                  <p:cNvPr id="68" name="AutoShape 71"/>
                  <p:cNvSpPr/>
                  <p:nvPr/>
                </p:nvSpPr>
                <p:spPr bwMode="auto">
                  <a:xfrm>
                    <a:off x="7901427" y="1401300"/>
                    <a:ext cx="69057" cy="119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bg1"/>
                  </a:solidFill>
                  <a:ln>
                    <a:noFill/>
                  </a:ln>
                  <a:effectLst/>
                </p:spPr>
                <p:txBody>
                  <a:bodyPr lIns="48001" tIns="48001" rIns="48001" bIns="48001" anchor="ctr"/>
                  <a:lstStyle/>
                  <a:p>
                    <a:pPr defTabSz="575945">
                      <a:defRPr/>
                    </a:pPr>
                    <a:endParaRPr lang="en-US" sz="3780">
                      <a:solidFill>
                        <a:srgbClr val="FFFFFF"/>
                      </a:solidFill>
                      <a:effectLst>
                        <a:outerShdw blurRad="38100" dist="38100" dir="2700000" algn="tl">
                          <a:srgbClr val="000000"/>
                        </a:outerShdw>
                      </a:effectLst>
                    </a:endParaRPr>
                  </a:p>
                </p:txBody>
              </p:sp>
            </p:grpSp>
          </p:grpSp>
        </p:grpSp>
        <p:grpSp>
          <p:nvGrpSpPr>
            <p:cNvPr id="42" name="Group 66"/>
            <p:cNvGrpSpPr/>
            <p:nvPr/>
          </p:nvGrpSpPr>
          <p:grpSpPr>
            <a:xfrm>
              <a:off x="4446534" y="2401669"/>
              <a:ext cx="2004582" cy="3359897"/>
              <a:chOff x="3424277" y="2201628"/>
              <a:chExt cx="1591094" cy="2666846"/>
            </a:xfrm>
            <a:solidFill>
              <a:schemeClr val="bg1"/>
            </a:solidFill>
          </p:grpSpPr>
          <p:sp>
            <p:nvSpPr>
              <p:cNvPr id="59" name="Straight Connector 26"/>
              <p:cNvSpPr/>
              <p:nvPr/>
            </p:nvSpPr>
            <p:spPr>
              <a:xfrm rot="5400000">
                <a:off x="3858414" y="3071022"/>
                <a:ext cx="714380" cy="1588"/>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sp>
          <p:sp>
            <p:nvSpPr>
              <p:cNvPr id="60" name="Rectangle 38"/>
              <p:cNvSpPr/>
              <p:nvPr/>
            </p:nvSpPr>
            <p:spPr>
              <a:xfrm>
                <a:off x="3424277" y="3500444"/>
                <a:ext cx="1591094" cy="1368030"/>
              </a:xfrm>
              <a:prstGeom prst="rect">
                <a:avLst/>
              </a:prstGeom>
              <a:noFill/>
            </p:spPr>
            <p:txBody>
              <a:bodyPr>
                <a:spAutoFit/>
              </a:bodyPr>
              <a:lstStyle/>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设置省赛赛点</a:t>
                </a:r>
                <a:endParaRPr lang="en-US" altLang="zh-CN" sz="1325" b="1" dirty="0">
                  <a:latin typeface="微软雅黑" panose="020B0703020204020201" pitchFamily="34" charset="-122"/>
                  <a:ea typeface="微软雅黑" panose="020B0703020204020201" pitchFamily="34" charset="-122"/>
                  <a:cs typeface="Open Sans Light" pitchFamily="34" charset="0"/>
                </a:endParaRPr>
              </a:p>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统一组织</a:t>
                </a:r>
                <a:endParaRPr lang="en-US" altLang="zh-CN" sz="1325" b="1" dirty="0">
                  <a:latin typeface="微软雅黑" panose="020B0703020204020201" pitchFamily="34" charset="-122"/>
                  <a:ea typeface="微软雅黑" panose="020B0703020204020201" pitchFamily="34" charset="-122"/>
                  <a:cs typeface="Open Sans Light" pitchFamily="34" charset="0"/>
                </a:endParaRPr>
              </a:p>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个人独立参赛</a:t>
                </a:r>
                <a:endParaRPr lang="en-US" altLang="zh-CN" sz="1325" b="1" dirty="0">
                  <a:latin typeface="微软雅黑" panose="020B0703020204020201" pitchFamily="34" charset="-122"/>
                  <a:ea typeface="微软雅黑" panose="020B0703020204020201" pitchFamily="34" charset="-122"/>
                  <a:cs typeface="Open Sans Light" pitchFamily="34" charset="0"/>
                </a:endParaRPr>
              </a:p>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全面严格监考</a:t>
                </a:r>
                <a:endParaRPr lang="en-US" altLang="zh-CN" sz="1325" b="1" dirty="0">
                  <a:latin typeface="微软雅黑" panose="020B0703020204020201" pitchFamily="34" charset="-122"/>
                  <a:ea typeface="微软雅黑" panose="020B0703020204020201" pitchFamily="34" charset="-122"/>
                  <a:cs typeface="Open Sans Light" pitchFamily="34" charset="0"/>
                </a:endParaRPr>
              </a:p>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评选各省的一二三等奖</a:t>
                </a:r>
                <a:endParaRPr lang="en-US" altLang="zh-CN" sz="1325" b="1" dirty="0">
                  <a:latin typeface="微软雅黑" panose="020B0703020204020201" pitchFamily="34" charset="-122"/>
                  <a:ea typeface="微软雅黑" panose="020B0703020204020201" pitchFamily="34" charset="-122"/>
                  <a:cs typeface="Open Sans Light" pitchFamily="34" charset="0"/>
                </a:endParaRPr>
              </a:p>
              <a:p>
                <a:pPr algn="ctr">
                  <a:defRPr/>
                </a:pPr>
                <a:r>
                  <a:rPr lang="zh-CN" altLang="en-US" sz="1325" b="1" dirty="0">
                    <a:latin typeface="微软雅黑" panose="020B0703020204020201" pitchFamily="34" charset="-122"/>
                    <a:ea typeface="微软雅黑" panose="020B0703020204020201" pitchFamily="34" charset="-122"/>
                    <a:cs typeface="Open Sans Light" pitchFamily="34" charset="0"/>
                  </a:rPr>
                  <a:t>比例分别为</a:t>
                </a:r>
                <a:r>
                  <a:rPr lang="en-US" altLang="zh-CN" sz="1325" b="1" dirty="0">
                    <a:latin typeface="微软雅黑" panose="020B0703020204020201" pitchFamily="34" charset="-122"/>
                    <a:ea typeface="微软雅黑" panose="020B0703020204020201" pitchFamily="34" charset="-122"/>
                    <a:cs typeface="Open Sans Light" pitchFamily="34" charset="0"/>
                  </a:rPr>
                  <a:t>10%</a:t>
                </a:r>
                <a:r>
                  <a:rPr lang="zh-CN" altLang="en-US" sz="1325" b="1" dirty="0">
                    <a:latin typeface="微软雅黑" panose="020B0703020204020201" pitchFamily="34" charset="-122"/>
                    <a:ea typeface="微软雅黑" panose="020B0703020204020201" pitchFamily="34" charset="-122"/>
                    <a:cs typeface="Open Sans Light" pitchFamily="34" charset="0"/>
                  </a:rPr>
                  <a:t>，</a:t>
                </a:r>
                <a:r>
                  <a:rPr lang="en-US" altLang="zh-CN" sz="1325" b="1" dirty="0">
                    <a:latin typeface="微软雅黑" panose="020B0703020204020201" pitchFamily="34" charset="-122"/>
                    <a:ea typeface="微软雅黑" panose="020B0703020204020201" pitchFamily="34" charset="-122"/>
                    <a:cs typeface="Open Sans Light" pitchFamily="34" charset="0"/>
                  </a:rPr>
                  <a:t>20%</a:t>
                </a:r>
                <a:r>
                  <a:rPr lang="zh-CN" altLang="en-US" sz="1325" b="1" dirty="0">
                    <a:latin typeface="微软雅黑" panose="020B0703020204020201" pitchFamily="34" charset="-122"/>
                    <a:ea typeface="微软雅黑" panose="020B0703020204020201" pitchFamily="34" charset="-122"/>
                    <a:cs typeface="Open Sans Light" pitchFamily="34" charset="0"/>
                  </a:rPr>
                  <a:t>，</a:t>
                </a:r>
                <a:r>
                  <a:rPr lang="en-US" altLang="zh-CN" sz="1325" b="1" dirty="0">
                    <a:latin typeface="微软雅黑" panose="020B0703020204020201" pitchFamily="34" charset="-122"/>
                    <a:ea typeface="微软雅黑" panose="020B0703020204020201" pitchFamily="34" charset="-122"/>
                    <a:cs typeface="Open Sans Light" pitchFamily="34" charset="0"/>
                  </a:rPr>
                  <a:t>30%</a:t>
                </a:r>
              </a:p>
              <a:p>
                <a:pPr algn="ctr">
                  <a:defRPr/>
                </a:pPr>
                <a:r>
                  <a:rPr lang="zh-CN" altLang="en-US" sz="1325" dirty="0">
                    <a:latin typeface="微软雅黑" panose="020B0703020204020201" pitchFamily="34" charset="-122"/>
                    <a:ea typeface="微软雅黑" panose="020B0703020204020201" pitchFamily="34" charset="-122"/>
                    <a:cs typeface="Open Sans Light" pitchFamily="34" charset="0"/>
                  </a:rPr>
                  <a:t>（</a:t>
                </a:r>
                <a:r>
                  <a:rPr lang="ms-MY" sz="1325" dirty="0" err="1">
                    <a:latin typeface="微软雅黑" panose="020B0703020204020201" pitchFamily="34" charset="-122"/>
                    <a:ea typeface="微软雅黑" panose="020B0703020204020201" pitchFamily="34" charset="-122"/>
                    <a:cs typeface="Open Sans Light" pitchFamily="34" charset="0"/>
                  </a:rPr>
                  <a:t>获奖比例仅供参考</a:t>
                </a:r>
                <a:r>
                  <a:rPr lang="zh-CN" altLang="en-US" sz="1325" dirty="0">
                    <a:latin typeface="微软雅黑" panose="020B0703020204020201" pitchFamily="34" charset="-122"/>
                    <a:ea typeface="微软雅黑" panose="020B0703020204020201" pitchFamily="34" charset="-122"/>
                    <a:cs typeface="Open Sans Light" pitchFamily="34" charset="0"/>
                  </a:rPr>
                  <a:t>）</a:t>
                </a:r>
                <a:endParaRPr lang="ms-MY" sz="1325" dirty="0">
                  <a:latin typeface="微软雅黑" panose="020B0703020204020201" pitchFamily="34" charset="-122"/>
                  <a:ea typeface="微软雅黑" panose="020B0703020204020201" pitchFamily="34" charset="-122"/>
                  <a:cs typeface="Open Sans Light" pitchFamily="34" charset="0"/>
                </a:endParaRPr>
              </a:p>
            </p:txBody>
          </p:sp>
          <p:sp>
            <p:nvSpPr>
              <p:cNvPr id="61" name="Oval 12"/>
              <p:cNvSpPr/>
              <p:nvPr/>
            </p:nvSpPr>
            <p:spPr>
              <a:xfrm>
                <a:off x="3766449" y="2201628"/>
                <a:ext cx="883120" cy="8831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a:p>
            </p:txBody>
          </p:sp>
        </p:grpSp>
        <p:grpSp>
          <p:nvGrpSpPr>
            <p:cNvPr id="43" name="Group 68"/>
            <p:cNvGrpSpPr/>
            <p:nvPr/>
          </p:nvGrpSpPr>
          <p:grpSpPr bwMode="auto">
            <a:xfrm>
              <a:off x="7393082" y="2401465"/>
              <a:ext cx="2037055" cy="3773106"/>
              <a:chOff x="5763412" y="2201628"/>
              <a:chExt cx="1616392" cy="2994852"/>
            </a:xfrm>
          </p:grpSpPr>
          <p:sp>
            <p:nvSpPr>
              <p:cNvPr id="57" name="Rectangle 39"/>
              <p:cNvSpPr>
                <a:spLocks noChangeArrowheads="1"/>
              </p:cNvSpPr>
              <p:nvPr/>
            </p:nvSpPr>
            <p:spPr bwMode="auto">
              <a:xfrm>
                <a:off x="5763412" y="3500444"/>
                <a:ext cx="1616392" cy="169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325" b="1" dirty="0"/>
                  <a:t>设置国赛赛点</a:t>
                </a:r>
                <a:endParaRPr lang="en-US" altLang="zh-CN" sz="1325" b="1" dirty="0"/>
              </a:p>
              <a:p>
                <a:pPr algn="ctr">
                  <a:lnSpc>
                    <a:spcPct val="100000"/>
                  </a:lnSpc>
                  <a:spcBef>
                    <a:spcPct val="0"/>
                  </a:spcBef>
                  <a:buFontTx/>
                  <a:buNone/>
                </a:pPr>
                <a:r>
                  <a:rPr lang="zh-CN" altLang="en-US" sz="1325" b="1" dirty="0"/>
                  <a:t>统一组织</a:t>
                </a:r>
                <a:endParaRPr lang="en-US" altLang="zh-CN" sz="1325" b="1" dirty="0"/>
              </a:p>
              <a:p>
                <a:pPr algn="ctr">
                  <a:lnSpc>
                    <a:spcPct val="100000"/>
                  </a:lnSpc>
                  <a:spcBef>
                    <a:spcPct val="0"/>
                  </a:spcBef>
                  <a:buFontTx/>
                  <a:buNone/>
                </a:pPr>
                <a:r>
                  <a:rPr lang="zh-CN" altLang="en-US" sz="1325" b="1" dirty="0"/>
                  <a:t>个人独立参赛</a:t>
                </a:r>
                <a:endParaRPr lang="en-US" altLang="zh-CN" sz="1325" b="1" dirty="0"/>
              </a:p>
              <a:p>
                <a:pPr algn="ctr">
                  <a:lnSpc>
                    <a:spcPct val="100000"/>
                  </a:lnSpc>
                  <a:spcBef>
                    <a:spcPct val="0"/>
                  </a:spcBef>
                  <a:buFontTx/>
                  <a:buNone/>
                </a:pPr>
                <a:r>
                  <a:rPr lang="zh-CN" altLang="en-US" sz="1325" b="1" dirty="0"/>
                  <a:t>全面严格监考</a:t>
                </a:r>
              </a:p>
              <a:p>
                <a:pPr algn="ctr">
                  <a:lnSpc>
                    <a:spcPct val="100000"/>
                  </a:lnSpc>
                  <a:spcBef>
                    <a:spcPct val="0"/>
                  </a:spcBef>
                  <a:buFontTx/>
                  <a:buNone/>
                </a:pPr>
                <a:r>
                  <a:rPr lang="zh-CN" altLang="en-US" sz="1325" b="1" dirty="0"/>
                  <a:t>评选总决赛的</a:t>
                </a:r>
                <a:r>
                  <a:rPr lang="zh-CN" altLang="en-US" sz="1325" b="1" dirty="0">
                    <a:cs typeface="Open Sans Light" pitchFamily="34" charset="0"/>
                    <a:sym typeface="+mn-ea"/>
                  </a:rPr>
                  <a:t>一二三等奖及优秀奖</a:t>
                </a:r>
              </a:p>
              <a:p>
                <a:pPr algn="ctr">
                  <a:lnSpc>
                    <a:spcPct val="100000"/>
                  </a:lnSpc>
                  <a:spcBef>
                    <a:spcPct val="0"/>
                  </a:spcBef>
                  <a:buFontTx/>
                  <a:buNone/>
                </a:pPr>
                <a:r>
                  <a:rPr lang="zh-CN" altLang="en-US" sz="1325" b="1" dirty="0">
                    <a:cs typeface="Open Sans Light" pitchFamily="34" charset="0"/>
                    <a:sym typeface="+mn-ea"/>
                  </a:rPr>
                  <a:t>比例分别为</a:t>
                </a:r>
                <a:r>
                  <a:rPr lang="en-US" sz="1325" b="1" dirty="0">
                    <a:cs typeface="Open Sans Light" pitchFamily="34" charset="0"/>
                    <a:sym typeface="+mn-ea"/>
                  </a:rPr>
                  <a:t>5%</a:t>
                </a:r>
                <a:r>
                  <a:rPr lang="zh-CN" altLang="en-US" sz="1325" b="1" dirty="0">
                    <a:cs typeface="Open Sans Light" pitchFamily="34" charset="0"/>
                    <a:sym typeface="+mn-ea"/>
                  </a:rPr>
                  <a:t>，</a:t>
                </a:r>
                <a:r>
                  <a:rPr lang="en-US" altLang="zh-CN" sz="1325" b="1" dirty="0">
                    <a:cs typeface="Open Sans Light" pitchFamily="34" charset="0"/>
                    <a:sym typeface="+mn-ea"/>
                  </a:rPr>
                  <a:t>20%</a:t>
                </a:r>
                <a:r>
                  <a:rPr lang="zh-CN" altLang="en-US" sz="1325" b="1" dirty="0">
                    <a:cs typeface="Open Sans Light" pitchFamily="34" charset="0"/>
                    <a:sym typeface="+mn-ea"/>
                  </a:rPr>
                  <a:t>，</a:t>
                </a:r>
                <a:r>
                  <a:rPr lang="en-US" altLang="zh-CN" sz="1325" b="1" dirty="0">
                    <a:cs typeface="Open Sans Light" pitchFamily="34" charset="0"/>
                    <a:sym typeface="+mn-ea"/>
                  </a:rPr>
                  <a:t>35%</a:t>
                </a:r>
                <a:r>
                  <a:rPr lang="zh-CN" altLang="en-US" sz="1325" b="1" dirty="0">
                    <a:cs typeface="Open Sans Light" pitchFamily="34" charset="0"/>
                    <a:sym typeface="+mn-ea"/>
                  </a:rPr>
                  <a:t>，</a:t>
                </a:r>
                <a:r>
                  <a:rPr lang="en-US" altLang="zh-CN" sz="1325" b="1" dirty="0">
                    <a:cs typeface="Open Sans Light" pitchFamily="34" charset="0"/>
                    <a:sym typeface="+mn-ea"/>
                  </a:rPr>
                  <a:t>40%</a:t>
                </a:r>
                <a:endParaRPr lang="en-US" altLang="zh-CN" sz="1325" b="1" dirty="0">
                  <a:cs typeface="Open Sans Light" pitchFamily="34" charset="0"/>
                </a:endParaRPr>
              </a:p>
              <a:p>
                <a:pPr algn="ctr">
                  <a:lnSpc>
                    <a:spcPct val="100000"/>
                  </a:lnSpc>
                  <a:spcBef>
                    <a:spcPct val="0"/>
                  </a:spcBef>
                  <a:buFontTx/>
                  <a:buNone/>
                </a:pPr>
                <a:r>
                  <a:rPr lang="zh-CN" altLang="en-US" sz="1325" b="1" dirty="0"/>
                  <a:t>零分卷不得奖</a:t>
                </a:r>
              </a:p>
              <a:p>
                <a:pPr algn="ctr">
                  <a:lnSpc>
                    <a:spcPct val="100000"/>
                  </a:lnSpc>
                  <a:spcBef>
                    <a:spcPct val="0"/>
                  </a:spcBef>
                  <a:buFontTx/>
                  <a:buNone/>
                </a:pPr>
                <a:r>
                  <a:rPr lang="zh-CN" altLang="en-US" sz="1325" dirty="0">
                    <a:cs typeface="Open Sans Light" pitchFamily="34" charset="0"/>
                    <a:sym typeface="+mn-ea"/>
                  </a:rPr>
                  <a:t>（</a:t>
                </a:r>
                <a:r>
                  <a:rPr lang="ms-MY" sz="1325" dirty="0" err="1">
                    <a:cs typeface="Open Sans Light" pitchFamily="34" charset="0"/>
                    <a:sym typeface="+mn-ea"/>
                  </a:rPr>
                  <a:t>获奖比例仅供参考</a:t>
                </a:r>
                <a:r>
                  <a:rPr lang="zh-CN" altLang="en-US" sz="1325" dirty="0">
                    <a:cs typeface="Open Sans Light" pitchFamily="34" charset="0"/>
                    <a:sym typeface="+mn-ea"/>
                  </a:rPr>
                  <a:t>）</a:t>
                </a:r>
                <a:endParaRPr lang="ms-MY" altLang="zh-CN" sz="1325" dirty="0"/>
              </a:p>
            </p:txBody>
          </p:sp>
          <p:sp>
            <p:nvSpPr>
              <p:cNvPr id="58" name="Oval 14"/>
              <p:cNvSpPr/>
              <p:nvPr/>
            </p:nvSpPr>
            <p:spPr>
              <a:xfrm>
                <a:off x="6143110" y="2201628"/>
                <a:ext cx="883183" cy="883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a:p>
            </p:txBody>
          </p:sp>
        </p:grpSp>
        <p:grpSp>
          <p:nvGrpSpPr>
            <p:cNvPr id="44" name="Group 65"/>
            <p:cNvGrpSpPr/>
            <p:nvPr/>
          </p:nvGrpSpPr>
          <p:grpSpPr bwMode="auto">
            <a:xfrm>
              <a:off x="3624071" y="2824302"/>
              <a:ext cx="572593" cy="1535384"/>
              <a:chOff x="2802521" y="2539085"/>
              <a:chExt cx="454272" cy="1219518"/>
            </a:xfrm>
          </p:grpSpPr>
          <p:sp>
            <p:nvSpPr>
              <p:cNvPr id="55" name="Oval 11"/>
              <p:cNvSpPr/>
              <p:nvPr/>
            </p:nvSpPr>
            <p:spPr>
              <a:xfrm>
                <a:off x="2908866" y="2539085"/>
                <a:ext cx="208262" cy="2085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b="1">
                  <a:latin typeface="微软雅黑" panose="020B0703020204020201" pitchFamily="34" charset="-122"/>
                  <a:ea typeface="微软雅黑" panose="020B0703020204020201" pitchFamily="34" charset="-122"/>
                </a:endParaRPr>
              </a:p>
            </p:txBody>
          </p:sp>
          <p:sp>
            <p:nvSpPr>
              <p:cNvPr id="56" name="Rectangle 59"/>
              <p:cNvSpPr>
                <a:spLocks noChangeArrowheads="1"/>
              </p:cNvSpPr>
              <p:nvPr/>
            </p:nvSpPr>
            <p:spPr bwMode="auto">
              <a:xfrm>
                <a:off x="2802521" y="3500444"/>
                <a:ext cx="454272" cy="25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510" b="1" dirty="0">
                    <a:solidFill>
                      <a:srgbClr val="0070C0"/>
                    </a:solidFill>
                  </a:rPr>
                  <a:t>训练</a:t>
                </a:r>
                <a:endParaRPr lang="en-US" altLang="zh-CN" sz="1510" b="1" dirty="0">
                  <a:solidFill>
                    <a:srgbClr val="0070C0"/>
                  </a:solidFill>
                  <a:ea typeface="宋体" panose="02010600030101010101" pitchFamily="2" charset="-122"/>
                  <a:cs typeface="Open Sans"/>
                </a:endParaRPr>
              </a:p>
            </p:txBody>
          </p:sp>
        </p:grpSp>
        <p:grpSp>
          <p:nvGrpSpPr>
            <p:cNvPr id="45" name="Group 67"/>
            <p:cNvGrpSpPr/>
            <p:nvPr/>
          </p:nvGrpSpPr>
          <p:grpSpPr bwMode="auto">
            <a:xfrm>
              <a:off x="6759845" y="2843987"/>
              <a:ext cx="1669043" cy="1138310"/>
              <a:chOff x="7127046" y="1523798"/>
              <a:chExt cx="1324151" cy="904132"/>
            </a:xfrm>
          </p:grpSpPr>
          <p:cxnSp>
            <p:nvCxnSpPr>
              <p:cNvPr id="53" name="Straight Connector 29"/>
              <p:cNvCxnSpPr/>
              <p:nvPr/>
            </p:nvCxnSpPr>
            <p:spPr>
              <a:xfrm rot="5400000">
                <a:off x="8093168" y="2069901"/>
                <a:ext cx="714868" cy="119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4" name="Oval 13"/>
              <p:cNvSpPr/>
              <p:nvPr/>
            </p:nvSpPr>
            <p:spPr>
              <a:xfrm>
                <a:off x="7127046" y="1523798"/>
                <a:ext cx="208263" cy="2085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5" b="1">
                  <a:latin typeface="微软雅黑" panose="020B0703020204020201" pitchFamily="34" charset="-122"/>
                  <a:ea typeface="微软雅黑" panose="020B0703020204020201" pitchFamily="34" charset="-122"/>
                </a:endParaRPr>
              </a:p>
            </p:txBody>
          </p:sp>
        </p:grpSp>
        <p:sp>
          <p:nvSpPr>
            <p:cNvPr id="46" name="Rectangle 36"/>
            <p:cNvSpPr/>
            <p:nvPr/>
          </p:nvSpPr>
          <p:spPr>
            <a:xfrm>
              <a:off x="2092630" y="2705740"/>
              <a:ext cx="812678" cy="441339"/>
            </a:xfrm>
            <a:prstGeom prst="rect">
              <a:avLst/>
            </a:prstGeom>
          </p:spPr>
          <p:txBody>
            <a:bodyPr wrap="square">
              <a:spAutoFit/>
            </a:bodyPr>
            <a:lstStyle/>
            <a:p>
              <a:pPr>
                <a:defRPr/>
              </a:pPr>
              <a:r>
                <a:rPr lang="zh-CN" altLang="en-US" sz="2270" b="1" dirty="0">
                  <a:solidFill>
                    <a:schemeClr val="bg1"/>
                  </a:solidFill>
                  <a:latin typeface="微软雅黑" panose="020B0703020204020201" pitchFamily="34" charset="-122"/>
                  <a:ea typeface="微软雅黑" panose="020B0703020204020201" pitchFamily="34" charset="-122"/>
                  <a:cs typeface="Open Sans Light" pitchFamily="34" charset="0"/>
                </a:rPr>
                <a:t>校赛</a:t>
              </a:r>
              <a:endParaRPr lang="en-US" altLang="zh-CN" sz="2270" b="1" dirty="0">
                <a:solidFill>
                  <a:schemeClr val="bg1"/>
                </a:solidFill>
                <a:latin typeface="微软雅黑" panose="020B0703020204020201" pitchFamily="34" charset="-122"/>
                <a:ea typeface="微软雅黑" panose="020B0703020204020201" pitchFamily="34" charset="-122"/>
                <a:cs typeface="Open Sans Light" pitchFamily="34" charset="0"/>
              </a:endParaRPr>
            </a:p>
          </p:txBody>
        </p:sp>
        <p:sp>
          <p:nvSpPr>
            <p:cNvPr id="47" name="Rectangle 36"/>
            <p:cNvSpPr/>
            <p:nvPr/>
          </p:nvSpPr>
          <p:spPr>
            <a:xfrm>
              <a:off x="5045690" y="2701645"/>
              <a:ext cx="848584" cy="441339"/>
            </a:xfrm>
            <a:prstGeom prst="rect">
              <a:avLst/>
            </a:prstGeom>
          </p:spPr>
          <p:txBody>
            <a:bodyPr wrap="square">
              <a:spAutoFit/>
            </a:bodyPr>
            <a:lstStyle/>
            <a:p>
              <a:pPr>
                <a:defRPr/>
              </a:pPr>
              <a:r>
                <a:rPr lang="zh-CN" altLang="en-US" sz="2270" b="1" dirty="0">
                  <a:solidFill>
                    <a:schemeClr val="bg1"/>
                  </a:solidFill>
                  <a:latin typeface="微软雅黑" panose="020B0703020204020201" pitchFamily="34" charset="-122"/>
                  <a:ea typeface="微软雅黑" panose="020B0703020204020201" pitchFamily="34" charset="-122"/>
                  <a:cs typeface="Open Sans Light" pitchFamily="34" charset="0"/>
                </a:rPr>
                <a:t>省赛</a:t>
              </a:r>
              <a:endParaRPr lang="en-US" altLang="zh-CN" sz="2270" b="1" dirty="0">
                <a:solidFill>
                  <a:schemeClr val="bg1"/>
                </a:solidFill>
                <a:latin typeface="微软雅黑" panose="020B0703020204020201" pitchFamily="34" charset="-122"/>
                <a:ea typeface="微软雅黑" panose="020B0703020204020201" pitchFamily="34" charset="-122"/>
                <a:cs typeface="Open Sans Light" pitchFamily="34" charset="0"/>
              </a:endParaRPr>
            </a:p>
          </p:txBody>
        </p:sp>
        <p:sp>
          <p:nvSpPr>
            <p:cNvPr id="48" name="Rectangle 36"/>
            <p:cNvSpPr/>
            <p:nvPr/>
          </p:nvSpPr>
          <p:spPr>
            <a:xfrm>
              <a:off x="7894438" y="2713645"/>
              <a:ext cx="1150532" cy="441339"/>
            </a:xfrm>
            <a:prstGeom prst="rect">
              <a:avLst/>
            </a:prstGeom>
          </p:spPr>
          <p:txBody>
            <a:bodyPr>
              <a:spAutoFit/>
            </a:bodyPr>
            <a:lstStyle/>
            <a:p>
              <a:pPr>
                <a:defRPr/>
              </a:pPr>
              <a:r>
                <a:rPr lang="zh-CN" altLang="en-US" sz="2270" b="1" dirty="0">
                  <a:solidFill>
                    <a:schemeClr val="bg1"/>
                  </a:solidFill>
                  <a:latin typeface="微软雅黑" panose="020B0703020204020201" pitchFamily="34" charset="-122"/>
                  <a:ea typeface="微软雅黑" panose="020B0703020204020201" pitchFamily="34" charset="-122"/>
                  <a:cs typeface="Open Sans Light" pitchFamily="34" charset="0"/>
                </a:rPr>
                <a:t>总决赛</a:t>
              </a:r>
              <a:endParaRPr lang="en-US" altLang="zh-CN" sz="2270" b="1" dirty="0">
                <a:solidFill>
                  <a:schemeClr val="bg1"/>
                </a:solidFill>
                <a:latin typeface="微软雅黑" panose="020B0703020204020201" pitchFamily="34" charset="-122"/>
                <a:ea typeface="微软雅黑" panose="020B0703020204020201" pitchFamily="34" charset="-122"/>
                <a:cs typeface="Open Sans Light" pitchFamily="34" charset="0"/>
              </a:endParaRPr>
            </a:p>
          </p:txBody>
        </p:sp>
        <p:cxnSp>
          <p:nvCxnSpPr>
            <p:cNvPr id="49" name="Straight Connector 25"/>
            <p:cNvCxnSpPr/>
            <p:nvPr/>
          </p:nvCxnSpPr>
          <p:spPr>
            <a:xfrm rot="5400000">
              <a:off x="3439897" y="2376885"/>
              <a:ext cx="900024" cy="15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Rectangle 59"/>
            <p:cNvSpPr>
              <a:spLocks noChangeArrowheads="1"/>
            </p:cNvSpPr>
            <p:nvPr/>
          </p:nvSpPr>
          <p:spPr bwMode="auto">
            <a:xfrm>
              <a:off x="3614455" y="1543442"/>
              <a:ext cx="57259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zh-CN" altLang="en-US" sz="1510" b="1" dirty="0">
                  <a:solidFill>
                    <a:srgbClr val="0070C0"/>
                  </a:solidFill>
                </a:rPr>
                <a:t>筛选</a:t>
              </a:r>
              <a:endParaRPr lang="en-US" altLang="zh-CN" sz="1510" b="1" dirty="0">
                <a:solidFill>
                  <a:srgbClr val="0070C0"/>
                </a:solidFill>
                <a:ea typeface="宋体" panose="02010600030101010101" pitchFamily="2" charset="-122"/>
                <a:cs typeface="Open Sans"/>
              </a:endParaRPr>
            </a:p>
          </p:txBody>
        </p:sp>
        <p:cxnSp>
          <p:nvCxnSpPr>
            <p:cNvPr id="51" name="Straight Connector 25"/>
            <p:cNvCxnSpPr/>
            <p:nvPr/>
          </p:nvCxnSpPr>
          <p:spPr>
            <a:xfrm rot="5400000">
              <a:off x="6429306" y="2441215"/>
              <a:ext cx="900024" cy="15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2" name="Rectangle 59"/>
            <p:cNvSpPr>
              <a:spLocks noChangeArrowheads="1"/>
            </p:cNvSpPr>
            <p:nvPr/>
          </p:nvSpPr>
          <p:spPr bwMode="auto">
            <a:xfrm>
              <a:off x="6424978" y="1592943"/>
              <a:ext cx="994183"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微软雅黑" panose="020B0703020204020201" pitchFamily="34" charset="-122"/>
                  <a:ea typeface="微软雅黑" panose="020B0703020204020201" pitchFamily="34" charset="-122"/>
                </a:defRPr>
              </a:lvl1pPr>
              <a:lvl2pPr marL="742950" indent="-285750">
                <a:lnSpc>
                  <a:spcPct val="90000"/>
                </a:lnSpc>
                <a:spcBef>
                  <a:spcPts val="500"/>
                </a:spcBef>
                <a:buFont typeface="Arial" panose="020B0604020202090204" pitchFamily="34" charset="0"/>
                <a:buChar char="•"/>
                <a:defRPr sz="2400">
                  <a:solidFill>
                    <a:schemeClr val="tx1"/>
                  </a:solidFill>
                  <a:latin typeface="微软雅黑" panose="020B0703020204020201" pitchFamily="34" charset="-122"/>
                  <a:ea typeface="微软雅黑" panose="020B0703020204020201" pitchFamily="34"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微软雅黑" panose="020B0703020204020201" pitchFamily="34" charset="-122"/>
                  <a:ea typeface="微软雅黑" panose="020B0703020204020201" pitchFamily="34" charset="-122"/>
                </a:defRPr>
              </a:lvl9pPr>
            </a:lstStyle>
            <a:p>
              <a:pPr algn="ctr">
                <a:lnSpc>
                  <a:spcPct val="100000"/>
                </a:lnSpc>
                <a:spcBef>
                  <a:spcPct val="0"/>
                </a:spcBef>
                <a:buFontTx/>
                <a:buNone/>
              </a:pPr>
              <a:r>
                <a:rPr lang="en-US" altLang="zh-CN" sz="1510" b="1" dirty="0">
                  <a:solidFill>
                    <a:srgbClr val="0070C0"/>
                  </a:solidFill>
                </a:rPr>
                <a:t>10%</a:t>
              </a:r>
              <a:r>
                <a:rPr lang="zh-CN" altLang="en-US" sz="1510" b="1" dirty="0">
                  <a:solidFill>
                    <a:srgbClr val="0070C0"/>
                  </a:solidFill>
                </a:rPr>
                <a:t>晋级</a:t>
              </a:r>
              <a:endParaRPr lang="en-US" altLang="zh-CN" sz="1510" b="1" dirty="0">
                <a:solidFill>
                  <a:srgbClr val="0070C0"/>
                </a:solidFill>
                <a:ea typeface="宋体" panose="02010600030101010101" pitchFamily="2" charset="-122"/>
                <a:cs typeface="Open Sans"/>
              </a:endParaRPr>
            </a:p>
          </p:txBody>
        </p:sp>
      </p:grpSp>
      <p:sp>
        <p:nvSpPr>
          <p:cNvPr id="71" name="标题 1"/>
          <p:cNvSpPr txBox="1"/>
          <p:nvPr/>
        </p:nvSpPr>
        <p:spPr>
          <a:xfrm>
            <a:off x="715530" y="369361"/>
            <a:ext cx="7122909" cy="776676"/>
          </a:xfrm>
          <a:prstGeom prst="rect">
            <a:avLst/>
          </a:prstGeom>
        </p:spPr>
        <p:txBody>
          <a:bodyPr vert="horz" lIns="86411" tIns="43205" rIns="86411" bIns="43205" rtlCol="0" anchor="ctr">
            <a:normAutofit/>
          </a:bodyPr>
          <a:lstStyle>
            <a:lvl1pPr algn="l" defTabSz="863600" rtl="0" eaLnBrk="1" latinLnBrk="0" hangingPunct="1">
              <a:lnSpc>
                <a:spcPct val="90000"/>
              </a:lnSpc>
              <a:spcBef>
                <a:spcPct val="0"/>
              </a:spcBef>
              <a:buNone/>
              <a:defRPr sz="4200" kern="1200">
                <a:solidFill>
                  <a:schemeClr val="tx1"/>
                </a:solidFill>
                <a:latin typeface="+mj-lt"/>
                <a:ea typeface="+mj-ea"/>
                <a:cs typeface="+mj-cs"/>
              </a:defRPr>
            </a:lvl1pPr>
          </a:lstStyle>
          <a:p>
            <a:r>
              <a:rPr lang="zh-CN" altLang="en-US" sz="2800" dirty="0">
                <a:latin typeface="Source Han Sans CN Medium" panose="020B0500000000000000" charset="-122"/>
                <a:ea typeface="Source Han Sans CN Medium" panose="020B0500000000000000" charset="-122"/>
                <a:cs typeface="Source Han Sans CN Medium" panose="020B0500000000000000" charset="-122"/>
              </a:rPr>
              <a:t>大赛赛制</a:t>
            </a:r>
            <a:endParaRPr lang="zh-CN" altLang="en-US" sz="2800" dirty="0">
              <a:solidFill>
                <a:schemeClr val="tx1"/>
              </a:solidFill>
              <a:latin typeface="Source Han Sans CN Medium" panose="020B0500000000000000" charset="-122"/>
              <a:ea typeface="Source Han Sans CN Medium" panose="020B0500000000000000" charset="-122"/>
              <a:cs typeface="Source Han Sans CN Medium" panose="020B0500000000000000" charset="-122"/>
            </a:endParaRPr>
          </a:p>
        </p:txBody>
      </p:sp>
      <p:sp>
        <p:nvSpPr>
          <p:cNvPr id="72" name="圆角矩形 71"/>
          <p:cNvSpPr/>
          <p:nvPr/>
        </p:nvSpPr>
        <p:spPr>
          <a:xfrm>
            <a:off x="714690" y="521184"/>
            <a:ext cx="36000" cy="360000"/>
          </a:xfrm>
          <a:prstGeom prst="roundRect">
            <a:avLst>
              <a:gd name="adj" fmla="val 15874"/>
            </a:avLst>
          </a:prstGeom>
          <a:solidFill>
            <a:srgbClr val="2E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3" name="文本框 72"/>
          <p:cNvSpPr txBox="1"/>
          <p:nvPr/>
        </p:nvSpPr>
        <p:spPr>
          <a:xfrm>
            <a:off x="1392103" y="5884780"/>
            <a:ext cx="8701332" cy="338554"/>
          </a:xfrm>
          <a:prstGeom prst="rect">
            <a:avLst/>
          </a:prstGeom>
          <a:noFill/>
        </p:spPr>
        <p:txBody>
          <a:bodyPr wrap="square" rtlCol="0">
            <a:spAutoFit/>
          </a:bodyPr>
          <a:lstStyle/>
          <a:p>
            <a:pPr algn="ctr"/>
            <a:r>
              <a:rPr lang="zh-CN" altLang="en-US" sz="1600" b="1" dirty="0">
                <a:solidFill>
                  <a:srgbClr val="0070C0"/>
                </a:solidFill>
                <a:latin typeface="微软雅黑" charset="0"/>
                <a:ea typeface="微软雅黑" charset="0"/>
              </a:rPr>
              <a:t>所有获奖选手均可获得由工业和信息化部人才交流中心及大赛组委会联合颁发的获奖证书</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3738</Words>
  <Application>Microsoft Office PowerPoint</Application>
  <PresentationFormat>自定义</PresentationFormat>
  <Paragraphs>720</Paragraphs>
  <Slides>40</Slides>
  <Notes>6</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62" baseType="lpstr">
      <vt:lpstr>Open Sans</vt:lpstr>
      <vt:lpstr>Open Sans Light</vt:lpstr>
      <vt:lpstr>Source Han Sans CN Bold</vt:lpstr>
      <vt:lpstr>Source Han Sans CN Medium</vt:lpstr>
      <vt:lpstr>Source Han Sans CN Regular</vt:lpstr>
      <vt:lpstr>等线</vt:lpstr>
      <vt:lpstr>方正大黑简体</vt:lpstr>
      <vt:lpstr>仿宋</vt:lpstr>
      <vt:lpstr>SimHei</vt:lpstr>
      <vt:lpstr>SimHei</vt:lpstr>
      <vt:lpstr>宋体</vt:lpstr>
      <vt:lpstr>微软雅黑</vt:lpstr>
      <vt:lpstr>微软雅黑 Light</vt:lpstr>
      <vt:lpstr>幼圆</vt:lpstr>
      <vt:lpstr>Arial</vt:lpstr>
      <vt:lpstr>Calibri</vt:lpstr>
      <vt:lpstr>Calibri Light</vt:lpstr>
      <vt:lpstr>Times New Roman</vt:lpstr>
      <vt:lpstr>Trebuchet MS</vt:lpstr>
      <vt:lpstr>Wingdings</vt:lpstr>
      <vt:lpstr>Office 主题</vt:lpstr>
      <vt:lpstr>Microsoft Excel 97-2003 工作表</vt:lpstr>
      <vt:lpstr>PowerPoint 演示文稿</vt:lpstr>
      <vt:lpstr>PowerPoint 演示文稿</vt:lpstr>
      <vt:lpstr>关于蓝桥杯大赛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优秀选手  直通名企</vt:lpstr>
      <vt:lpstr>PowerPoint 演示文稿</vt:lpstr>
      <vt:lpstr>PowerPoint 演示文稿</vt:lpstr>
      <vt:lpstr>PowerPoint 演示文稿</vt:lpstr>
      <vt:lpstr>PowerPoint 演示文稿</vt:lpstr>
      <vt:lpstr>PowerPoint 演示文稿</vt:lpstr>
      <vt:lpstr>PowerPoint 演示文稿</vt:lpstr>
      <vt:lpstr>第十三届大赛进程与报名</vt:lpstr>
      <vt:lpstr>PowerPoint 演示文稿</vt:lpstr>
      <vt:lpstr>PowerPoint 演示文稿</vt:lpstr>
      <vt:lpstr>PowerPoint 演示文稿</vt:lpstr>
      <vt:lpstr>备战蓝桥杯</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Gxlq</cp:lastModifiedBy>
  <cp:revision>532</cp:revision>
  <cp:lastPrinted>2021-10-18T03:06:12Z</cp:lastPrinted>
  <dcterms:created xsi:type="dcterms:W3CDTF">2021-10-18T03:06:12Z</dcterms:created>
  <dcterms:modified xsi:type="dcterms:W3CDTF">2021-10-20T07:40:21Z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813158972A53409F93263A18AF1ED3C2</vt:lpwstr>
  </property>
</Properties>
</file>